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A5CCD90-3A52-424A-ADC7-F2C5004919C3}">
  <a:tblStyle styleId="{DA5CCD90-3A52-424A-ADC7-F2C5004919C3}"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4615eff9a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4615eff9a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495fb4ba78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495fb4ba78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46128c3e3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46128c3e3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46128c3e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46128c3e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46128c3e3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46128c3e3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46145aa2e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46145aa2e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46145aa2e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46145aa2e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46145aa2e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46145aa2e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46145aa2e6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46145aa2e6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46145aa2e6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46145aa2e6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46145aa2e6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46145aa2e6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8.png"/><Relationship Id="rId7" Type="http://schemas.openxmlformats.org/officeDocument/2006/relationships/image" Target="../media/image11.png"/><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14.png"/><Relationship Id="rId7" Type="http://schemas.openxmlformats.org/officeDocument/2006/relationships/hyperlink" Target="http://www.youtube.com/watch?v=9jCZgUiPixE" TargetMode="External"/><Relationship Id="rId8"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7.png"/><Relationship Id="rId6" Type="http://schemas.openxmlformats.org/officeDocument/2006/relationships/image" Target="../media/image24.png"/><Relationship Id="rId7" Type="http://schemas.openxmlformats.org/officeDocument/2006/relationships/hyperlink" Target="http://www.youtube.com/watch?v=E7XGNPXdlGQ" TargetMode="External"/><Relationship Id="rId8"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32.png"/><Relationship Id="rId5" Type="http://schemas.openxmlformats.org/officeDocument/2006/relationships/hyperlink" Target="http://www.youtube.com/watch?v=jo3ewX1-sd0" TargetMode="External"/><Relationship Id="rId6" Type="http://schemas.openxmlformats.org/officeDocument/2006/relationships/image" Target="../media/image23.jpg"/><Relationship Id="rId7"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33.png"/><Relationship Id="rId5" Type="http://schemas.openxmlformats.org/officeDocument/2006/relationships/image" Target="../media/image22.png"/><Relationship Id="rId6" Type="http://schemas.openxmlformats.org/officeDocument/2006/relationships/image" Target="../media/image34.png"/><Relationship Id="rId7" Type="http://schemas.openxmlformats.org/officeDocument/2006/relationships/hyperlink" Target="http://www.youtube.com/watch?v=Z88KbXcDd5o" TargetMode="External"/><Relationship Id="rId8" Type="http://schemas.openxmlformats.org/officeDocument/2006/relationships/image" Target="../media/image2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1.png"/><Relationship Id="rId7" Type="http://schemas.openxmlformats.org/officeDocument/2006/relationships/hyperlink" Target="http://www.youtube.com/watch?v=rth_GbZW5Cg" TargetMode="External"/><Relationship Id="rId8" Type="http://schemas.openxmlformats.org/officeDocument/2006/relationships/image" Target="../media/image2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9.png"/><Relationship Id="rId4" Type="http://schemas.openxmlformats.org/officeDocument/2006/relationships/image" Target="../media/image20.png"/><Relationship Id="rId5" Type="http://schemas.openxmlformats.org/officeDocument/2006/relationships/image" Target="../media/image30.png"/><Relationship Id="rId6" Type="http://schemas.openxmlformats.org/officeDocument/2006/relationships/hyperlink" Target="http://www.youtube.com/watch?v=Rvr68u6k5sI" TargetMode="External"/><Relationship Id="rId7"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FC5E8"/>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1353775" y="2762575"/>
            <a:ext cx="6733500" cy="7926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3000">
                <a:solidFill>
                  <a:srgbClr val="FF0000"/>
                </a:solidFill>
              </a:rPr>
              <a:t>La Cinema Por Los Ojos De Latinos</a:t>
            </a:r>
            <a:endParaRPr sz="3000">
              <a:solidFill>
                <a:srgbClr val="FF0000"/>
              </a:solidFill>
            </a:endParaRPr>
          </a:p>
        </p:txBody>
      </p:sp>
      <p:sp>
        <p:nvSpPr>
          <p:cNvPr id="55" name="Google Shape;55;p13"/>
          <p:cNvSpPr txBox="1"/>
          <p:nvPr>
            <p:ph idx="1" type="subTitle"/>
          </p:nvPr>
        </p:nvSpPr>
        <p:spPr>
          <a:xfrm>
            <a:off x="1126975" y="3410975"/>
            <a:ext cx="7187100" cy="57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solidFill>
                  <a:srgbClr val="FF0000"/>
                </a:solidFill>
              </a:rPr>
              <a:t>Cinema through the eyes of Latinos</a:t>
            </a:r>
            <a:endParaRPr i="1">
              <a:solidFill>
                <a:srgbClr val="FF0000"/>
              </a:solidFill>
            </a:endParaRPr>
          </a:p>
        </p:txBody>
      </p:sp>
      <p:pic>
        <p:nvPicPr>
          <p:cNvPr id="56" name="Google Shape;56;p13"/>
          <p:cNvPicPr preferRelativeResize="0"/>
          <p:nvPr/>
        </p:nvPicPr>
        <p:blipFill>
          <a:blip r:embed="rId3">
            <a:alphaModFix/>
          </a:blip>
          <a:stretch>
            <a:fillRect/>
          </a:stretch>
        </p:blipFill>
        <p:spPr>
          <a:xfrm>
            <a:off x="383747" y="466572"/>
            <a:ext cx="1318500" cy="1862650"/>
          </a:xfrm>
          <a:prstGeom prst="rect">
            <a:avLst/>
          </a:prstGeom>
          <a:noFill/>
          <a:ln>
            <a:noFill/>
          </a:ln>
        </p:spPr>
      </p:pic>
      <p:pic>
        <p:nvPicPr>
          <p:cNvPr id="57" name="Google Shape;57;p13"/>
          <p:cNvPicPr preferRelativeResize="0"/>
          <p:nvPr/>
        </p:nvPicPr>
        <p:blipFill>
          <a:blip r:embed="rId4">
            <a:alphaModFix/>
          </a:blip>
          <a:stretch>
            <a:fillRect/>
          </a:stretch>
        </p:blipFill>
        <p:spPr>
          <a:xfrm>
            <a:off x="5610575" y="348650"/>
            <a:ext cx="1250825" cy="1886490"/>
          </a:xfrm>
          <a:prstGeom prst="rect">
            <a:avLst/>
          </a:prstGeom>
          <a:noFill/>
          <a:ln>
            <a:noFill/>
          </a:ln>
        </p:spPr>
      </p:pic>
      <p:pic>
        <p:nvPicPr>
          <p:cNvPr id="58" name="Google Shape;58;p13"/>
          <p:cNvPicPr preferRelativeResize="0"/>
          <p:nvPr/>
        </p:nvPicPr>
        <p:blipFill>
          <a:blip r:embed="rId5">
            <a:alphaModFix/>
          </a:blip>
          <a:stretch>
            <a:fillRect/>
          </a:stretch>
        </p:blipFill>
        <p:spPr>
          <a:xfrm>
            <a:off x="3727250" y="292475"/>
            <a:ext cx="1501400" cy="2210850"/>
          </a:xfrm>
          <a:prstGeom prst="rect">
            <a:avLst/>
          </a:prstGeom>
          <a:noFill/>
          <a:ln>
            <a:noFill/>
          </a:ln>
        </p:spPr>
      </p:pic>
      <p:pic>
        <p:nvPicPr>
          <p:cNvPr id="59" name="Google Shape;59;p13"/>
          <p:cNvPicPr preferRelativeResize="0"/>
          <p:nvPr/>
        </p:nvPicPr>
        <p:blipFill>
          <a:blip r:embed="rId6">
            <a:alphaModFix/>
          </a:blip>
          <a:stretch>
            <a:fillRect/>
          </a:stretch>
        </p:blipFill>
        <p:spPr>
          <a:xfrm>
            <a:off x="7243326" y="254575"/>
            <a:ext cx="1501400" cy="2074662"/>
          </a:xfrm>
          <a:prstGeom prst="rect">
            <a:avLst/>
          </a:prstGeom>
          <a:noFill/>
          <a:ln>
            <a:noFill/>
          </a:ln>
        </p:spPr>
      </p:pic>
      <p:pic>
        <p:nvPicPr>
          <p:cNvPr id="60" name="Google Shape;60;p13"/>
          <p:cNvPicPr preferRelativeResize="0"/>
          <p:nvPr/>
        </p:nvPicPr>
        <p:blipFill>
          <a:blip r:embed="rId7">
            <a:alphaModFix/>
          </a:blip>
          <a:stretch>
            <a:fillRect/>
          </a:stretch>
        </p:blipFill>
        <p:spPr>
          <a:xfrm>
            <a:off x="1964050" y="344075"/>
            <a:ext cx="1501400" cy="2107648"/>
          </a:xfrm>
          <a:prstGeom prst="rect">
            <a:avLst/>
          </a:prstGeom>
          <a:noFill/>
          <a:ln>
            <a:noFill/>
          </a:ln>
        </p:spPr>
      </p:pic>
      <p:pic>
        <p:nvPicPr>
          <p:cNvPr id="61" name="Google Shape;61;p13"/>
          <p:cNvPicPr preferRelativeResize="0"/>
          <p:nvPr/>
        </p:nvPicPr>
        <p:blipFill>
          <a:blip r:embed="rId8">
            <a:alphaModFix/>
          </a:blip>
          <a:stretch>
            <a:fillRect/>
          </a:stretch>
        </p:blipFill>
        <p:spPr>
          <a:xfrm>
            <a:off x="4572000" y="4082600"/>
            <a:ext cx="1250825" cy="1028823"/>
          </a:xfrm>
          <a:prstGeom prst="rect">
            <a:avLst/>
          </a:prstGeom>
          <a:noFill/>
          <a:ln>
            <a:noFill/>
          </a:ln>
        </p:spPr>
      </p:pic>
      <p:pic>
        <p:nvPicPr>
          <p:cNvPr id="62" name="Google Shape;62;p13"/>
          <p:cNvPicPr preferRelativeResize="0"/>
          <p:nvPr/>
        </p:nvPicPr>
        <p:blipFill>
          <a:blip r:embed="rId9">
            <a:alphaModFix/>
          </a:blip>
          <a:stretch>
            <a:fillRect/>
          </a:stretch>
        </p:blipFill>
        <p:spPr>
          <a:xfrm>
            <a:off x="3253500" y="4084250"/>
            <a:ext cx="1318500" cy="1025505"/>
          </a:xfrm>
          <a:prstGeom prst="rect">
            <a:avLst/>
          </a:prstGeom>
          <a:noFill/>
          <a:ln>
            <a:noFill/>
          </a:ln>
        </p:spPr>
      </p:pic>
      <p:sp>
        <p:nvSpPr>
          <p:cNvPr id="63" name="Google Shape;63;p13"/>
          <p:cNvSpPr txBox="1"/>
          <p:nvPr/>
        </p:nvSpPr>
        <p:spPr>
          <a:xfrm>
            <a:off x="914400" y="2145030"/>
            <a:ext cx="73152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par>
                                <p:cTn fill="hold" nodeType="with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1000"/>
                                        <p:tgtEl>
                                          <p:spTgt spid="57"/>
                                        </p:tgtEl>
                                      </p:cBhvr>
                                    </p:animEffect>
                                  </p:childTnLst>
                                </p:cTn>
                              </p:par>
                              <p:par>
                                <p:cTn fill="hold" nodeType="with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1000"/>
                                        <p:tgtEl>
                                          <p:spTgt spid="58"/>
                                        </p:tgtEl>
                                      </p:cBhvr>
                                    </p:animEffect>
                                  </p:childTnLst>
                                </p:cTn>
                              </p:par>
                              <p:par>
                                <p:cTn fill="hold" nodeType="with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par>
                                <p:cTn fill="hold" nodeType="with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1000"/>
                                        <p:tgtEl>
                                          <p:spTgt spid="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FC5E8"/>
        </a:solidFill>
      </p:bgPr>
    </p:bg>
    <p:spTree>
      <p:nvGrpSpPr>
        <p:cNvPr id="148" name="Shape 148"/>
        <p:cNvGrpSpPr/>
        <p:nvPr/>
      </p:nvGrpSpPr>
      <p:grpSpPr>
        <a:xfrm>
          <a:off x="0" y="0"/>
          <a:ext cx="0" cy="0"/>
          <a:chOff x="0" y="0"/>
          <a:chExt cx="0" cy="0"/>
        </a:xfrm>
      </p:grpSpPr>
      <p:sp>
        <p:nvSpPr>
          <p:cNvPr id="149" name="Google Shape;149;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FF0000"/>
                </a:solidFill>
              </a:rPr>
              <a:t>Directors</a:t>
            </a:r>
            <a:endParaRPr b="1" sz="3000">
              <a:solidFill>
                <a:srgbClr val="FF0000"/>
              </a:solidFill>
            </a:endParaRPr>
          </a:p>
        </p:txBody>
      </p:sp>
      <p:sp>
        <p:nvSpPr>
          <p:cNvPr id="150" name="Google Shape;150;p22"/>
          <p:cNvSpPr txBox="1"/>
          <p:nvPr>
            <p:ph idx="1" type="body"/>
          </p:nvPr>
        </p:nvSpPr>
        <p:spPr>
          <a:xfrm>
            <a:off x="311700" y="1017725"/>
            <a:ext cx="8520600" cy="386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0000"/>
                </a:solidFill>
              </a:rPr>
              <a:t>These are the directors of the films that we will watch.</a:t>
            </a:r>
            <a:endParaRPr sz="2000">
              <a:solidFill>
                <a:srgbClr val="FF0000"/>
              </a:solidFill>
            </a:endParaRPr>
          </a:p>
          <a:p>
            <a:pPr indent="0" lvl="0" marL="0" rtl="0" algn="l">
              <a:lnSpc>
                <a:spcPct val="100000"/>
              </a:lnSpc>
              <a:spcBef>
                <a:spcPts val="1600"/>
              </a:spcBef>
              <a:spcAft>
                <a:spcPts val="0"/>
              </a:spcAft>
              <a:buClr>
                <a:schemeClr val="dk1"/>
              </a:buClr>
              <a:buSzPts val="1100"/>
              <a:buFont typeface="Arial"/>
              <a:buNone/>
            </a:pPr>
            <a:r>
              <a:rPr b="1" lang="en" sz="2000">
                <a:solidFill>
                  <a:srgbClr val="FF0000"/>
                </a:solidFill>
              </a:rPr>
              <a:t>Patricia Riggen</a:t>
            </a:r>
            <a:endParaRPr b="1" sz="2000">
              <a:solidFill>
                <a:srgbClr val="FF0000"/>
              </a:solidFill>
            </a:endParaRPr>
          </a:p>
          <a:p>
            <a:pPr indent="0" lvl="0" marL="0" rtl="0" algn="l">
              <a:lnSpc>
                <a:spcPct val="100000"/>
              </a:lnSpc>
              <a:spcBef>
                <a:spcPts val="0"/>
              </a:spcBef>
              <a:spcAft>
                <a:spcPts val="0"/>
              </a:spcAft>
              <a:buClr>
                <a:schemeClr val="dk1"/>
              </a:buClr>
              <a:buSzPts val="1100"/>
              <a:buFont typeface="Arial"/>
              <a:buNone/>
            </a:pPr>
            <a:r>
              <a:rPr b="1" lang="en" sz="2000">
                <a:solidFill>
                  <a:srgbClr val="FF0000"/>
                </a:solidFill>
              </a:rPr>
              <a:t>Guillermo</a:t>
            </a:r>
            <a:r>
              <a:rPr b="1" lang="en" sz="2000">
                <a:solidFill>
                  <a:srgbClr val="FF0000"/>
                </a:solidFill>
              </a:rPr>
              <a:t> del Toro</a:t>
            </a:r>
            <a:endParaRPr b="1" sz="2000">
              <a:solidFill>
                <a:srgbClr val="FF0000"/>
              </a:solidFill>
            </a:endParaRPr>
          </a:p>
          <a:p>
            <a:pPr indent="0" lvl="0" marL="0" rtl="0" algn="l">
              <a:lnSpc>
                <a:spcPct val="100000"/>
              </a:lnSpc>
              <a:spcBef>
                <a:spcPts val="0"/>
              </a:spcBef>
              <a:spcAft>
                <a:spcPts val="0"/>
              </a:spcAft>
              <a:buClr>
                <a:schemeClr val="dk1"/>
              </a:buClr>
              <a:buSzPts val="1100"/>
              <a:buFont typeface="Arial"/>
              <a:buNone/>
            </a:pPr>
            <a:r>
              <a:rPr b="1" lang="en" sz="2000">
                <a:solidFill>
                  <a:srgbClr val="FF0000"/>
                </a:solidFill>
              </a:rPr>
              <a:t>Mariano Barroso</a:t>
            </a:r>
            <a:endParaRPr b="1" sz="2000">
              <a:solidFill>
                <a:srgbClr val="FF0000"/>
              </a:solidFill>
            </a:endParaRPr>
          </a:p>
          <a:p>
            <a:pPr indent="0" lvl="0" marL="0" rtl="0" algn="l">
              <a:lnSpc>
                <a:spcPct val="100000"/>
              </a:lnSpc>
              <a:spcBef>
                <a:spcPts val="0"/>
              </a:spcBef>
              <a:spcAft>
                <a:spcPts val="0"/>
              </a:spcAft>
              <a:buClr>
                <a:schemeClr val="dk1"/>
              </a:buClr>
              <a:buSzPts val="1100"/>
              <a:buFont typeface="Arial"/>
              <a:buNone/>
            </a:pPr>
            <a:r>
              <a:rPr b="1" lang="en" sz="2000">
                <a:solidFill>
                  <a:srgbClr val="FF0000"/>
                </a:solidFill>
              </a:rPr>
              <a:t>Alan Parker</a:t>
            </a:r>
            <a:endParaRPr b="1" sz="2000">
              <a:solidFill>
                <a:srgbClr val="FF0000"/>
              </a:solidFill>
            </a:endParaRPr>
          </a:p>
          <a:p>
            <a:pPr indent="0" lvl="0" marL="0" rtl="0" algn="l">
              <a:lnSpc>
                <a:spcPct val="100000"/>
              </a:lnSpc>
              <a:spcBef>
                <a:spcPts val="0"/>
              </a:spcBef>
              <a:spcAft>
                <a:spcPts val="0"/>
              </a:spcAft>
              <a:buClr>
                <a:schemeClr val="dk1"/>
              </a:buClr>
              <a:buSzPts val="1100"/>
              <a:buFont typeface="Arial"/>
              <a:buNone/>
            </a:pPr>
            <a:r>
              <a:rPr b="1" lang="en" sz="2000">
                <a:solidFill>
                  <a:srgbClr val="FF0000"/>
                </a:solidFill>
              </a:rPr>
              <a:t>Jamie Valles and Tony Valles</a:t>
            </a:r>
            <a:endParaRPr b="1" sz="2000">
              <a:solidFill>
                <a:srgbClr val="FF0000"/>
              </a:solidFill>
            </a:endParaRPr>
          </a:p>
          <a:p>
            <a:pPr indent="0" lvl="0" marL="0" rtl="0" algn="l">
              <a:lnSpc>
                <a:spcPct val="100000"/>
              </a:lnSpc>
              <a:spcBef>
                <a:spcPts val="0"/>
              </a:spcBef>
              <a:spcAft>
                <a:spcPts val="0"/>
              </a:spcAft>
              <a:buNone/>
            </a:pPr>
            <a:r>
              <a:rPr b="1" lang="en" sz="2000">
                <a:solidFill>
                  <a:srgbClr val="FF0000"/>
                </a:solidFill>
              </a:rPr>
              <a:t>Lee Unkrich</a:t>
            </a:r>
            <a:endParaRPr b="1" sz="2000">
              <a:solidFill>
                <a:srgbClr val="FF0000"/>
              </a:solidFill>
            </a:endParaRPr>
          </a:p>
          <a:p>
            <a:pPr indent="0" lvl="0" marL="0" rtl="0" algn="l">
              <a:spcBef>
                <a:spcPts val="0"/>
              </a:spcBef>
              <a:spcAft>
                <a:spcPts val="0"/>
              </a:spcAft>
              <a:buNone/>
            </a:pPr>
            <a:r>
              <a:t/>
            </a:r>
            <a:endParaRPr>
              <a:solidFill>
                <a:srgbClr val="FF0000"/>
              </a:solidFill>
            </a:endParaRPr>
          </a:p>
          <a:p>
            <a:pPr indent="0" lvl="0" marL="0" rtl="0" algn="l">
              <a:spcBef>
                <a:spcPts val="1600"/>
              </a:spcBef>
              <a:spcAft>
                <a:spcPts val="1600"/>
              </a:spcAft>
              <a:buNone/>
            </a:pPr>
            <a:r>
              <a:rPr i="1" lang="en" sz="2000">
                <a:solidFill>
                  <a:srgbClr val="FF0000"/>
                </a:solidFill>
              </a:rPr>
              <a:t>We will discuss the filming techniques they used in the film and why they might have chosen that particular technique.</a:t>
            </a:r>
            <a:endParaRPr i="1" sz="2000">
              <a:solidFill>
                <a:srgbClr val="FF0000"/>
              </a:solidFill>
            </a:endParaRPr>
          </a:p>
        </p:txBody>
      </p:sp>
    </p:spTree>
  </p:cSld>
  <p:clrMapOvr>
    <a:masterClrMapping/>
  </p:clrMapOvr>
  <mc:AlternateContent>
    <mc:Choice Requires="p14">
      <p:transition spd="slow" p14:dur="1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FC5E8"/>
        </a:solidFill>
      </p:bgPr>
    </p:bg>
    <p:spTree>
      <p:nvGrpSpPr>
        <p:cNvPr id="154" name="Shape 154"/>
        <p:cNvGrpSpPr/>
        <p:nvPr/>
      </p:nvGrpSpPr>
      <p:grpSpPr>
        <a:xfrm>
          <a:off x="0" y="0"/>
          <a:ext cx="0" cy="0"/>
          <a:chOff x="0" y="0"/>
          <a:chExt cx="0" cy="0"/>
        </a:xfrm>
      </p:grpSpPr>
      <p:sp>
        <p:nvSpPr>
          <p:cNvPr id="155" name="Google Shape;155;p23"/>
          <p:cNvSpPr txBox="1"/>
          <p:nvPr>
            <p:ph type="title"/>
          </p:nvPr>
        </p:nvSpPr>
        <p:spPr>
          <a:xfrm>
            <a:off x="311700" y="154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2000">
                <a:solidFill>
                  <a:srgbClr val="FF0000"/>
                </a:solidFill>
              </a:rPr>
              <a:t>Cinematography</a:t>
            </a:r>
            <a:endParaRPr b="1" i="1" sz="2000">
              <a:solidFill>
                <a:srgbClr val="FF0000"/>
              </a:solidFill>
            </a:endParaRPr>
          </a:p>
        </p:txBody>
      </p:sp>
      <p:sp>
        <p:nvSpPr>
          <p:cNvPr id="156" name="Google Shape;156;p23"/>
          <p:cNvSpPr txBox="1"/>
          <p:nvPr>
            <p:ph idx="1" type="body"/>
          </p:nvPr>
        </p:nvSpPr>
        <p:spPr>
          <a:xfrm>
            <a:off x="1130975" y="1152475"/>
            <a:ext cx="2146200" cy="380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i="1" lang="en" sz="2000">
                <a:solidFill>
                  <a:srgbClr val="FF0000"/>
                </a:solidFill>
              </a:rPr>
              <a:t>Camera angles</a:t>
            </a:r>
            <a:endParaRPr b="1" i="1" sz="2000">
              <a:solidFill>
                <a:srgbClr val="FF0000"/>
              </a:solidFill>
            </a:endParaRPr>
          </a:p>
          <a:p>
            <a:pPr indent="0" lvl="0" marL="0" rtl="0" algn="l">
              <a:spcBef>
                <a:spcPts val="0"/>
              </a:spcBef>
              <a:spcAft>
                <a:spcPts val="0"/>
              </a:spcAft>
              <a:buClr>
                <a:schemeClr val="dk1"/>
              </a:buClr>
              <a:buSzPts val="1100"/>
              <a:buFont typeface="Arial"/>
              <a:buNone/>
            </a:pPr>
            <a:r>
              <a:rPr b="1" i="1" lang="en" sz="2000">
                <a:solidFill>
                  <a:srgbClr val="FF0000"/>
                </a:solidFill>
              </a:rPr>
              <a:t>Candle Lighting</a:t>
            </a:r>
            <a:endParaRPr b="1" i="1" sz="2000">
              <a:solidFill>
                <a:srgbClr val="FF0000"/>
              </a:solidFill>
            </a:endParaRPr>
          </a:p>
          <a:p>
            <a:pPr indent="0" lvl="0" marL="0" rtl="0" algn="l">
              <a:spcBef>
                <a:spcPts val="0"/>
              </a:spcBef>
              <a:spcAft>
                <a:spcPts val="0"/>
              </a:spcAft>
              <a:buClr>
                <a:schemeClr val="dk1"/>
              </a:buClr>
              <a:buSzPts val="1100"/>
              <a:buFont typeface="Arial"/>
              <a:buNone/>
            </a:pPr>
            <a:r>
              <a:rPr b="1" i="1" lang="en" sz="2000">
                <a:solidFill>
                  <a:srgbClr val="FF0000"/>
                </a:solidFill>
              </a:rPr>
              <a:t>Cross-cutting</a:t>
            </a:r>
            <a:endParaRPr b="1" i="1" sz="2000">
              <a:solidFill>
                <a:srgbClr val="FF0000"/>
              </a:solidFill>
            </a:endParaRPr>
          </a:p>
          <a:p>
            <a:pPr indent="0" lvl="0" marL="0" rtl="0" algn="l">
              <a:spcBef>
                <a:spcPts val="0"/>
              </a:spcBef>
              <a:spcAft>
                <a:spcPts val="0"/>
              </a:spcAft>
              <a:buClr>
                <a:schemeClr val="dk1"/>
              </a:buClr>
              <a:buSzPts val="1100"/>
              <a:buFont typeface="Arial"/>
              <a:buNone/>
            </a:pPr>
            <a:r>
              <a:rPr b="1" i="1" lang="en" sz="2000">
                <a:solidFill>
                  <a:srgbClr val="FF0000"/>
                </a:solidFill>
              </a:rPr>
              <a:t>Cross-fade</a:t>
            </a:r>
            <a:endParaRPr b="1" i="1" sz="2000">
              <a:solidFill>
                <a:srgbClr val="FF0000"/>
              </a:solidFill>
            </a:endParaRPr>
          </a:p>
          <a:p>
            <a:pPr indent="0" lvl="0" marL="0" rtl="0" algn="l">
              <a:spcBef>
                <a:spcPts val="0"/>
              </a:spcBef>
              <a:spcAft>
                <a:spcPts val="0"/>
              </a:spcAft>
              <a:buClr>
                <a:schemeClr val="dk1"/>
              </a:buClr>
              <a:buSzPts val="1100"/>
              <a:buFont typeface="Arial"/>
              <a:buNone/>
            </a:pPr>
            <a:r>
              <a:rPr b="1" i="1" lang="en" sz="2000">
                <a:solidFill>
                  <a:srgbClr val="FF0000"/>
                </a:solidFill>
              </a:rPr>
              <a:t>Deadpan</a:t>
            </a:r>
            <a:endParaRPr b="1" i="1" sz="2000">
              <a:solidFill>
                <a:srgbClr val="FF0000"/>
              </a:solidFill>
            </a:endParaRPr>
          </a:p>
          <a:p>
            <a:pPr indent="0" lvl="0" marL="0" rtl="0" algn="l">
              <a:spcBef>
                <a:spcPts val="0"/>
              </a:spcBef>
              <a:spcAft>
                <a:spcPts val="0"/>
              </a:spcAft>
              <a:buClr>
                <a:schemeClr val="dk1"/>
              </a:buClr>
              <a:buSzPts val="1100"/>
              <a:buFont typeface="Arial"/>
              <a:buNone/>
            </a:pPr>
            <a:r>
              <a:rPr b="1" i="1" lang="en" sz="2000">
                <a:solidFill>
                  <a:srgbClr val="FF0000"/>
                </a:solidFill>
              </a:rPr>
              <a:t>Directing</a:t>
            </a:r>
            <a:br>
              <a:rPr b="1" i="1" lang="en" sz="2000">
                <a:solidFill>
                  <a:srgbClr val="FF0000"/>
                </a:solidFill>
              </a:rPr>
            </a:br>
            <a:r>
              <a:rPr b="1" i="1" lang="en" sz="2000">
                <a:solidFill>
                  <a:srgbClr val="FF0000"/>
                </a:solidFill>
              </a:rPr>
              <a:t>the eye</a:t>
            </a:r>
            <a:endParaRPr b="1" i="1" sz="2000">
              <a:solidFill>
                <a:srgbClr val="FF0000"/>
              </a:solidFill>
            </a:endParaRPr>
          </a:p>
          <a:p>
            <a:pPr indent="0" lvl="0" marL="0" rtl="0" algn="l">
              <a:spcBef>
                <a:spcPts val="0"/>
              </a:spcBef>
              <a:spcAft>
                <a:spcPts val="0"/>
              </a:spcAft>
              <a:buClr>
                <a:schemeClr val="dk1"/>
              </a:buClr>
              <a:buSzPts val="1100"/>
              <a:buFont typeface="Arial"/>
              <a:buNone/>
            </a:pPr>
            <a:r>
              <a:rPr b="1" i="1" lang="en" sz="2000">
                <a:solidFill>
                  <a:srgbClr val="FF0000"/>
                </a:solidFill>
              </a:rPr>
              <a:t>Flashback</a:t>
            </a:r>
            <a:endParaRPr b="1" i="1" sz="2000">
              <a:solidFill>
                <a:srgbClr val="FF0000"/>
              </a:solidFill>
            </a:endParaRPr>
          </a:p>
          <a:p>
            <a:pPr indent="0" lvl="0" marL="0" rtl="0" algn="l">
              <a:spcBef>
                <a:spcPts val="0"/>
              </a:spcBef>
              <a:spcAft>
                <a:spcPts val="0"/>
              </a:spcAft>
              <a:buClr>
                <a:schemeClr val="dk1"/>
              </a:buClr>
              <a:buSzPts val="1100"/>
              <a:buFont typeface="Arial"/>
              <a:buNone/>
            </a:pPr>
            <a:r>
              <a:rPr b="1" i="1" lang="en" sz="2000">
                <a:solidFill>
                  <a:srgbClr val="FF0000"/>
                </a:solidFill>
              </a:rPr>
              <a:t>Flash</a:t>
            </a:r>
            <a:br>
              <a:rPr b="1" i="1" lang="en" sz="2000">
                <a:solidFill>
                  <a:srgbClr val="FF0000"/>
                </a:solidFill>
              </a:rPr>
            </a:br>
            <a:r>
              <a:rPr b="1" i="1" lang="en" sz="2000">
                <a:solidFill>
                  <a:srgbClr val="FF0000"/>
                </a:solidFill>
              </a:rPr>
              <a:t>forward</a:t>
            </a:r>
            <a:endParaRPr b="1" i="1" sz="2000">
              <a:solidFill>
                <a:srgbClr val="FF0000"/>
              </a:solidFill>
            </a:endParaRPr>
          </a:p>
          <a:p>
            <a:pPr indent="0" lvl="0" marL="0" rtl="0" algn="l">
              <a:spcBef>
                <a:spcPts val="0"/>
              </a:spcBef>
              <a:spcAft>
                <a:spcPts val="0"/>
              </a:spcAft>
              <a:buClr>
                <a:schemeClr val="dk1"/>
              </a:buClr>
              <a:buSzPts val="1100"/>
              <a:buFont typeface="Arial"/>
              <a:buNone/>
            </a:pPr>
            <a:r>
              <a:rPr b="1" i="1" lang="en" sz="2000">
                <a:solidFill>
                  <a:srgbClr val="FF0000"/>
                </a:solidFill>
              </a:rPr>
              <a:t> </a:t>
            </a:r>
            <a:endParaRPr b="1" i="1" sz="2000">
              <a:solidFill>
                <a:srgbClr val="FF0000"/>
              </a:solidFill>
            </a:endParaRPr>
          </a:p>
          <a:p>
            <a:pPr indent="0" lvl="0" marL="0" rtl="0" algn="l">
              <a:lnSpc>
                <a:spcPct val="100000"/>
              </a:lnSpc>
              <a:spcBef>
                <a:spcPts val="0"/>
              </a:spcBef>
              <a:spcAft>
                <a:spcPts val="1600"/>
              </a:spcAft>
              <a:buNone/>
            </a:pPr>
            <a:r>
              <a:t/>
            </a:r>
            <a:endParaRPr b="1" i="1" sz="2000">
              <a:solidFill>
                <a:srgbClr val="0000FF"/>
              </a:solidFill>
            </a:endParaRPr>
          </a:p>
        </p:txBody>
      </p:sp>
      <p:sp>
        <p:nvSpPr>
          <p:cNvPr id="157" name="Google Shape;157;p23"/>
          <p:cNvSpPr txBox="1"/>
          <p:nvPr/>
        </p:nvSpPr>
        <p:spPr>
          <a:xfrm>
            <a:off x="311700" y="703075"/>
            <a:ext cx="7796100" cy="44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i="1" lang="en" sz="2000">
                <a:solidFill>
                  <a:srgbClr val="FF0000"/>
                </a:solidFill>
              </a:rPr>
              <a:t>These are some filming techniques that we will be discussing:</a:t>
            </a:r>
            <a:endParaRPr b="1" i="1" sz="2000">
              <a:solidFill>
                <a:srgbClr val="FF0000"/>
              </a:solidFill>
            </a:endParaRPr>
          </a:p>
        </p:txBody>
      </p:sp>
      <p:sp>
        <p:nvSpPr>
          <p:cNvPr id="158" name="Google Shape;158;p23"/>
          <p:cNvSpPr txBox="1"/>
          <p:nvPr/>
        </p:nvSpPr>
        <p:spPr>
          <a:xfrm>
            <a:off x="3468925" y="1285925"/>
            <a:ext cx="3435600" cy="380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2000">
                <a:solidFill>
                  <a:srgbClr val="FF0000"/>
                </a:solidFill>
              </a:rPr>
              <a:t>Mise en scene</a:t>
            </a:r>
            <a:endParaRPr b="1" i="1" sz="2000">
              <a:solidFill>
                <a:srgbClr val="FF0000"/>
              </a:solidFill>
            </a:endParaRPr>
          </a:p>
          <a:p>
            <a:pPr indent="0" lvl="0" marL="0" rtl="0" algn="l">
              <a:lnSpc>
                <a:spcPct val="115000"/>
              </a:lnSpc>
              <a:spcBef>
                <a:spcPts val="0"/>
              </a:spcBef>
              <a:spcAft>
                <a:spcPts val="0"/>
              </a:spcAft>
              <a:buNone/>
            </a:pPr>
            <a:r>
              <a:rPr b="1" i="1" lang="en" sz="2000">
                <a:solidFill>
                  <a:srgbClr val="FF0000"/>
                </a:solidFill>
              </a:rPr>
              <a:t>Narration</a:t>
            </a:r>
            <a:endParaRPr b="1" i="1" sz="2000">
              <a:solidFill>
                <a:srgbClr val="FF0000"/>
              </a:solidFill>
            </a:endParaRPr>
          </a:p>
          <a:p>
            <a:pPr indent="0" lvl="0" marL="0" rtl="0" algn="l">
              <a:lnSpc>
                <a:spcPct val="115000"/>
              </a:lnSpc>
              <a:spcBef>
                <a:spcPts val="0"/>
              </a:spcBef>
              <a:spcAft>
                <a:spcPts val="0"/>
              </a:spcAft>
              <a:buNone/>
            </a:pPr>
            <a:r>
              <a:rPr b="1" i="1" lang="en" sz="2000">
                <a:solidFill>
                  <a:srgbClr val="FF0000"/>
                </a:solidFill>
              </a:rPr>
              <a:t>Overture</a:t>
            </a:r>
            <a:endParaRPr b="1" i="1" sz="2000">
              <a:solidFill>
                <a:srgbClr val="FF0000"/>
              </a:solidFill>
            </a:endParaRPr>
          </a:p>
          <a:p>
            <a:pPr indent="0" lvl="0" marL="0" rtl="0" algn="l">
              <a:lnSpc>
                <a:spcPct val="115000"/>
              </a:lnSpc>
              <a:spcBef>
                <a:spcPts val="0"/>
              </a:spcBef>
              <a:spcAft>
                <a:spcPts val="0"/>
              </a:spcAft>
              <a:buNone/>
            </a:pPr>
            <a:r>
              <a:rPr b="1" i="1" lang="en" sz="2000">
                <a:solidFill>
                  <a:srgbClr val="FF0000"/>
                </a:solidFill>
              </a:rPr>
              <a:t>Pan and scan</a:t>
            </a:r>
            <a:endParaRPr b="1" i="1" sz="2000">
              <a:solidFill>
                <a:srgbClr val="FF0000"/>
              </a:solidFill>
            </a:endParaRPr>
          </a:p>
          <a:p>
            <a:pPr indent="0" lvl="0" marL="0" rtl="0" algn="l">
              <a:lnSpc>
                <a:spcPct val="115000"/>
              </a:lnSpc>
              <a:spcBef>
                <a:spcPts val="0"/>
              </a:spcBef>
              <a:spcAft>
                <a:spcPts val="0"/>
              </a:spcAft>
              <a:buNone/>
            </a:pPr>
            <a:r>
              <a:rPr b="1" i="1" lang="en" sz="2000">
                <a:solidFill>
                  <a:srgbClr val="FF0000"/>
                </a:solidFill>
              </a:rPr>
              <a:t>Product placement</a:t>
            </a:r>
            <a:endParaRPr b="1" i="1" sz="2000">
              <a:solidFill>
                <a:srgbClr val="FF0000"/>
              </a:solidFill>
            </a:endParaRPr>
          </a:p>
          <a:p>
            <a:pPr indent="0" lvl="0" marL="0" rtl="0" algn="l">
              <a:lnSpc>
                <a:spcPct val="115000"/>
              </a:lnSpc>
              <a:spcBef>
                <a:spcPts val="0"/>
              </a:spcBef>
              <a:spcAft>
                <a:spcPts val="0"/>
              </a:spcAft>
              <a:buNone/>
            </a:pPr>
            <a:r>
              <a:rPr b="1" i="1" lang="en" sz="2000">
                <a:solidFill>
                  <a:srgbClr val="FF0000"/>
                </a:solidFill>
              </a:rPr>
              <a:t>Pull back</a:t>
            </a:r>
            <a:endParaRPr b="1" i="1" sz="2000">
              <a:solidFill>
                <a:srgbClr val="FF0000"/>
              </a:solidFill>
            </a:endParaRPr>
          </a:p>
          <a:p>
            <a:pPr indent="0" lvl="0" marL="0" rtl="0" algn="l">
              <a:spcBef>
                <a:spcPts val="0"/>
              </a:spcBef>
              <a:spcAft>
                <a:spcPts val="0"/>
              </a:spcAft>
              <a:buNone/>
            </a:pPr>
            <a:r>
              <a:t/>
            </a:r>
            <a:endParaRPr b="1" i="1" sz="2000">
              <a:solidFill>
                <a:srgbClr val="0000FF"/>
              </a:solidFill>
            </a:endParaRPr>
          </a:p>
        </p:txBody>
      </p:sp>
      <p:sp>
        <p:nvSpPr>
          <p:cNvPr id="159" name="Google Shape;159;p23"/>
          <p:cNvSpPr txBox="1"/>
          <p:nvPr/>
        </p:nvSpPr>
        <p:spPr>
          <a:xfrm>
            <a:off x="6421950" y="1391850"/>
            <a:ext cx="2146200" cy="306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i="1" lang="en" sz="2000">
                <a:solidFill>
                  <a:srgbClr val="FF0000"/>
                </a:solidFill>
              </a:rPr>
              <a:t>Rack--focusing</a:t>
            </a:r>
            <a:endParaRPr b="1" i="1" sz="2000">
              <a:solidFill>
                <a:srgbClr val="FF0000"/>
              </a:solidFill>
            </a:endParaRPr>
          </a:p>
          <a:p>
            <a:pPr indent="0" lvl="0" marL="0" rtl="0" algn="l">
              <a:lnSpc>
                <a:spcPct val="115000"/>
              </a:lnSpc>
              <a:spcBef>
                <a:spcPts val="0"/>
              </a:spcBef>
              <a:spcAft>
                <a:spcPts val="0"/>
              </a:spcAft>
              <a:buClr>
                <a:schemeClr val="dk1"/>
              </a:buClr>
              <a:buSzPts val="1100"/>
              <a:buFont typeface="Arial"/>
              <a:buNone/>
            </a:pPr>
            <a:r>
              <a:rPr b="1" i="1" lang="en" sz="2000">
                <a:solidFill>
                  <a:srgbClr val="FF0000"/>
                </a:solidFill>
              </a:rPr>
              <a:t>Slow motion</a:t>
            </a:r>
            <a:endParaRPr b="1" i="1" sz="2000">
              <a:solidFill>
                <a:srgbClr val="FF0000"/>
              </a:solidFill>
            </a:endParaRPr>
          </a:p>
          <a:p>
            <a:pPr indent="0" lvl="0" marL="0" rtl="0" algn="l">
              <a:lnSpc>
                <a:spcPct val="115000"/>
              </a:lnSpc>
              <a:spcBef>
                <a:spcPts val="0"/>
              </a:spcBef>
              <a:spcAft>
                <a:spcPts val="0"/>
              </a:spcAft>
              <a:buClr>
                <a:schemeClr val="dk1"/>
              </a:buClr>
              <a:buSzPts val="1100"/>
              <a:buFont typeface="Arial"/>
              <a:buNone/>
            </a:pPr>
            <a:r>
              <a:rPr b="1" i="1" lang="en" sz="2000">
                <a:solidFill>
                  <a:srgbClr val="FF0000"/>
                </a:solidFill>
              </a:rPr>
              <a:t>Soft-focus</a:t>
            </a:r>
            <a:endParaRPr b="1" i="1" sz="2000">
              <a:solidFill>
                <a:srgbClr val="FF0000"/>
              </a:solidFill>
            </a:endParaRPr>
          </a:p>
          <a:p>
            <a:pPr indent="0" lvl="0" marL="0" rtl="0" algn="l">
              <a:lnSpc>
                <a:spcPct val="115000"/>
              </a:lnSpc>
              <a:spcBef>
                <a:spcPts val="0"/>
              </a:spcBef>
              <a:spcAft>
                <a:spcPts val="0"/>
              </a:spcAft>
              <a:buClr>
                <a:schemeClr val="dk1"/>
              </a:buClr>
              <a:buSzPts val="1100"/>
              <a:buFont typeface="Arial"/>
              <a:buNone/>
            </a:pPr>
            <a:r>
              <a:rPr b="1" i="1" lang="en" sz="2000">
                <a:solidFill>
                  <a:srgbClr val="FF0000"/>
                </a:solidFill>
              </a:rPr>
              <a:t>Tiltshop</a:t>
            </a:r>
            <a:endParaRPr b="1" i="1" sz="2000">
              <a:solidFill>
                <a:srgbClr val="FF0000"/>
              </a:solidFill>
            </a:endParaRPr>
          </a:p>
          <a:p>
            <a:pPr indent="0" lvl="0" marL="0" rtl="0" algn="l">
              <a:lnSpc>
                <a:spcPct val="115000"/>
              </a:lnSpc>
              <a:spcBef>
                <a:spcPts val="0"/>
              </a:spcBef>
              <a:spcAft>
                <a:spcPts val="0"/>
              </a:spcAft>
              <a:buClr>
                <a:schemeClr val="dk1"/>
              </a:buClr>
              <a:buSzPts val="1100"/>
              <a:buFont typeface="Arial"/>
              <a:buNone/>
            </a:pPr>
            <a:r>
              <a:rPr b="1" i="1" lang="en" sz="2000">
                <a:solidFill>
                  <a:srgbClr val="FF0000"/>
                </a:solidFill>
              </a:rPr>
              <a:t>Time lapse</a:t>
            </a:r>
            <a:endParaRPr b="1" i="1" sz="2000">
              <a:solidFill>
                <a:srgbClr val="FF0000"/>
              </a:solidFill>
            </a:endParaRPr>
          </a:p>
          <a:p>
            <a:pPr indent="0" lvl="0" marL="0" rtl="0" algn="l">
              <a:lnSpc>
                <a:spcPct val="115000"/>
              </a:lnSpc>
              <a:spcBef>
                <a:spcPts val="0"/>
              </a:spcBef>
              <a:spcAft>
                <a:spcPts val="0"/>
              </a:spcAft>
              <a:buClr>
                <a:schemeClr val="dk1"/>
              </a:buClr>
              <a:buSzPts val="1100"/>
              <a:buFont typeface="Arial"/>
              <a:buNone/>
            </a:pPr>
            <a:r>
              <a:rPr b="1" i="1" lang="en" sz="2000">
                <a:solidFill>
                  <a:srgbClr val="FF0000"/>
                </a:solidFill>
              </a:rPr>
              <a:t>vignette</a:t>
            </a:r>
            <a:endParaRPr b="1" i="1" sz="2000">
              <a:solidFill>
                <a:srgbClr val="FF0000"/>
              </a:solidFill>
            </a:endParaRPr>
          </a:p>
          <a:p>
            <a:pPr indent="0" lvl="0" marL="0" rtl="0" algn="l">
              <a:spcBef>
                <a:spcPts val="0"/>
              </a:spcBef>
              <a:spcAft>
                <a:spcPts val="0"/>
              </a:spcAft>
              <a:buNone/>
            </a:pPr>
            <a:r>
              <a:t/>
            </a:r>
            <a:endParaRPr b="1" i="1" sz="2000">
              <a:solidFill>
                <a:srgbClr val="0000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FC5E8"/>
        </a:solidFill>
      </p:bgPr>
    </p:bg>
    <p:spTree>
      <p:nvGrpSpPr>
        <p:cNvPr id="163" name="Shape 163"/>
        <p:cNvGrpSpPr/>
        <p:nvPr/>
      </p:nvGrpSpPr>
      <p:grpSpPr>
        <a:xfrm>
          <a:off x="0" y="0"/>
          <a:ext cx="0" cy="0"/>
          <a:chOff x="0" y="0"/>
          <a:chExt cx="0" cy="0"/>
        </a:xfrm>
      </p:grpSpPr>
      <p:sp>
        <p:nvSpPr>
          <p:cNvPr id="164" name="Google Shape;164;p24"/>
          <p:cNvSpPr txBox="1"/>
          <p:nvPr>
            <p:ph type="title"/>
          </p:nvPr>
        </p:nvSpPr>
        <p:spPr>
          <a:xfrm>
            <a:off x="311700" y="1085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rgbClr val="FF0000"/>
                </a:solidFill>
              </a:rPr>
              <a:t>Goals and Course Objectives</a:t>
            </a:r>
            <a:endParaRPr b="1" sz="2600">
              <a:solidFill>
                <a:srgbClr val="FF0000"/>
              </a:solidFill>
            </a:endParaRPr>
          </a:p>
        </p:txBody>
      </p:sp>
      <p:sp>
        <p:nvSpPr>
          <p:cNvPr id="165" name="Google Shape;165;p24"/>
          <p:cNvSpPr txBox="1"/>
          <p:nvPr>
            <p:ph idx="1" type="body"/>
          </p:nvPr>
        </p:nvSpPr>
        <p:spPr>
          <a:xfrm>
            <a:off x="311700" y="863550"/>
            <a:ext cx="8520600" cy="407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400" u="sng">
                <a:solidFill>
                  <a:srgbClr val="FF0000"/>
                </a:solidFill>
              </a:rPr>
              <a:t>Course Goals and/or Major Student Outcomes: </a:t>
            </a:r>
            <a:endParaRPr sz="1400" u="sng">
              <a:solidFill>
                <a:srgbClr val="FF0000"/>
              </a:solidFill>
            </a:endParaRPr>
          </a:p>
          <a:p>
            <a:pPr indent="-317500" lvl="0" marL="457200" rtl="0" algn="l">
              <a:spcBef>
                <a:spcPts val="0"/>
              </a:spcBef>
              <a:spcAft>
                <a:spcPts val="0"/>
              </a:spcAft>
              <a:buClr>
                <a:srgbClr val="FF0000"/>
              </a:buClr>
              <a:buSzPts val="1400"/>
              <a:buAutoNum type="arabicPeriod"/>
            </a:pPr>
            <a:r>
              <a:rPr b="1" lang="en" sz="1400">
                <a:solidFill>
                  <a:srgbClr val="FF0000"/>
                </a:solidFill>
              </a:rPr>
              <a:t>Show students different aspects of Latin American and Spanish culture through film.</a:t>
            </a:r>
            <a:endParaRPr b="1" sz="1400">
              <a:solidFill>
                <a:srgbClr val="FF0000"/>
              </a:solidFill>
            </a:endParaRPr>
          </a:p>
          <a:p>
            <a:pPr indent="-317500" lvl="0" marL="457200" rtl="0" algn="l">
              <a:spcBef>
                <a:spcPts val="0"/>
              </a:spcBef>
              <a:spcAft>
                <a:spcPts val="0"/>
              </a:spcAft>
              <a:buClr>
                <a:srgbClr val="FF0000"/>
              </a:buClr>
              <a:buSzPts val="1400"/>
              <a:buAutoNum type="arabicPeriod"/>
            </a:pPr>
            <a:r>
              <a:rPr b="1" lang="en" sz="1400">
                <a:solidFill>
                  <a:srgbClr val="FF0000"/>
                </a:solidFill>
              </a:rPr>
              <a:t>Broaden student knowledge of Latin American and Spanish culture, history and literature</a:t>
            </a:r>
            <a:endParaRPr b="1" sz="1400">
              <a:solidFill>
                <a:srgbClr val="FF0000"/>
              </a:solidFill>
            </a:endParaRPr>
          </a:p>
          <a:p>
            <a:pPr indent="-317500" lvl="0" marL="457200" rtl="0" algn="l">
              <a:spcBef>
                <a:spcPts val="0"/>
              </a:spcBef>
              <a:spcAft>
                <a:spcPts val="0"/>
              </a:spcAft>
              <a:buClr>
                <a:srgbClr val="FF0000"/>
              </a:buClr>
              <a:buSzPts val="1400"/>
              <a:buAutoNum type="arabicPeriod"/>
            </a:pPr>
            <a:r>
              <a:rPr b="1" lang="en" sz="1400">
                <a:solidFill>
                  <a:srgbClr val="FF0000"/>
                </a:solidFill>
              </a:rPr>
              <a:t>Introduce students to the coloquial and conversational vocabulary of Latin American and Spanish Cultures through film.</a:t>
            </a:r>
            <a:endParaRPr b="1" sz="1400">
              <a:solidFill>
                <a:srgbClr val="FF0000"/>
              </a:solidFill>
            </a:endParaRPr>
          </a:p>
          <a:p>
            <a:pPr indent="-317500" lvl="0" marL="457200" rtl="0" algn="l">
              <a:spcBef>
                <a:spcPts val="0"/>
              </a:spcBef>
              <a:spcAft>
                <a:spcPts val="0"/>
              </a:spcAft>
              <a:buClr>
                <a:srgbClr val="FF0000"/>
              </a:buClr>
              <a:buSzPts val="1400"/>
              <a:buAutoNum type="arabicPeriod"/>
            </a:pPr>
            <a:r>
              <a:rPr b="1" lang="en" sz="1400">
                <a:solidFill>
                  <a:srgbClr val="FF0000"/>
                </a:solidFill>
              </a:rPr>
              <a:t>Shows students how film techniques have been used to demonstrate themes of the film. </a:t>
            </a:r>
            <a:endParaRPr b="1" sz="1400">
              <a:solidFill>
                <a:srgbClr val="FF0000"/>
              </a:solidFill>
            </a:endParaRPr>
          </a:p>
          <a:p>
            <a:pPr indent="0" lvl="0" marL="0" rtl="0" algn="l">
              <a:spcBef>
                <a:spcPts val="0"/>
              </a:spcBef>
              <a:spcAft>
                <a:spcPts val="0"/>
              </a:spcAft>
              <a:buClr>
                <a:schemeClr val="dk1"/>
              </a:buClr>
              <a:buSzPts val="1100"/>
              <a:buFont typeface="Arial"/>
              <a:buNone/>
            </a:pPr>
            <a:r>
              <a:rPr b="1" lang="en" sz="1400" u="sng">
                <a:solidFill>
                  <a:srgbClr val="FF0000"/>
                </a:solidFill>
              </a:rPr>
              <a:t>C</a:t>
            </a:r>
            <a:r>
              <a:rPr b="1" lang="en" sz="1400" u="sng">
                <a:solidFill>
                  <a:srgbClr val="FF0000"/>
                </a:solidFill>
              </a:rPr>
              <a:t>ourse Objectives:</a:t>
            </a:r>
            <a:endParaRPr b="1" sz="1400" u="sng">
              <a:solidFill>
                <a:srgbClr val="FF0000"/>
              </a:solidFill>
            </a:endParaRPr>
          </a:p>
          <a:p>
            <a:pPr indent="-317500" lvl="0" marL="457200" rtl="0" algn="l">
              <a:spcBef>
                <a:spcPts val="0"/>
              </a:spcBef>
              <a:spcAft>
                <a:spcPts val="0"/>
              </a:spcAft>
              <a:buClr>
                <a:srgbClr val="FF0000"/>
              </a:buClr>
              <a:buSzPts val="1400"/>
              <a:buAutoNum type="arabicPeriod"/>
            </a:pPr>
            <a:r>
              <a:rPr b="1" lang="en" sz="1400">
                <a:solidFill>
                  <a:srgbClr val="FF0000"/>
                </a:solidFill>
              </a:rPr>
              <a:t>Students will be able to explain and relate to different aspects of the Latin American and Spanish cultures</a:t>
            </a:r>
            <a:endParaRPr b="1" sz="1400">
              <a:solidFill>
                <a:srgbClr val="FF0000"/>
              </a:solidFill>
            </a:endParaRPr>
          </a:p>
          <a:p>
            <a:pPr indent="-317500" lvl="0" marL="457200" rtl="0" algn="l">
              <a:spcBef>
                <a:spcPts val="0"/>
              </a:spcBef>
              <a:spcAft>
                <a:spcPts val="0"/>
              </a:spcAft>
              <a:buClr>
                <a:srgbClr val="FF0000"/>
              </a:buClr>
              <a:buSzPts val="1400"/>
              <a:buAutoNum type="arabicPeriod"/>
            </a:pPr>
            <a:r>
              <a:rPr b="1" lang="en" sz="1400">
                <a:solidFill>
                  <a:srgbClr val="FF0000"/>
                </a:solidFill>
              </a:rPr>
              <a:t>Students will be able to understand and explain the historical and cultural significance of each film.</a:t>
            </a:r>
            <a:endParaRPr b="1" sz="1400">
              <a:solidFill>
                <a:srgbClr val="FF0000"/>
              </a:solidFill>
            </a:endParaRPr>
          </a:p>
          <a:p>
            <a:pPr indent="-317500" lvl="0" marL="457200" rtl="0" algn="l">
              <a:spcBef>
                <a:spcPts val="0"/>
              </a:spcBef>
              <a:spcAft>
                <a:spcPts val="0"/>
              </a:spcAft>
              <a:buClr>
                <a:srgbClr val="FF0000"/>
              </a:buClr>
              <a:buSzPts val="1400"/>
              <a:buAutoNum type="arabicPeriod"/>
            </a:pPr>
            <a:r>
              <a:rPr b="1" lang="en" sz="1400">
                <a:solidFill>
                  <a:srgbClr val="FF0000"/>
                </a:solidFill>
              </a:rPr>
              <a:t>Students will be able to describe the technique of magic realism in Spanish literature.</a:t>
            </a:r>
            <a:endParaRPr b="1" sz="1400">
              <a:solidFill>
                <a:srgbClr val="FF0000"/>
              </a:solidFill>
            </a:endParaRPr>
          </a:p>
          <a:p>
            <a:pPr indent="-317500" lvl="0" marL="457200" rtl="0" algn="l">
              <a:spcBef>
                <a:spcPts val="0"/>
              </a:spcBef>
              <a:spcAft>
                <a:spcPts val="0"/>
              </a:spcAft>
              <a:buClr>
                <a:srgbClr val="FF0000"/>
              </a:buClr>
              <a:buSzPts val="1400"/>
              <a:buAutoNum type="arabicPeriod"/>
            </a:pPr>
            <a:r>
              <a:rPr b="1" lang="en" sz="1400">
                <a:solidFill>
                  <a:srgbClr val="FF0000"/>
                </a:solidFill>
              </a:rPr>
              <a:t>Students will be able to communicate using culturally appropriate vocabulary associated with a broad range of topics.</a:t>
            </a:r>
            <a:endParaRPr b="1" sz="1400">
              <a:solidFill>
                <a:srgbClr val="FF0000"/>
              </a:solidFill>
            </a:endParaRPr>
          </a:p>
          <a:p>
            <a:pPr indent="-317500" lvl="0" marL="457200" rtl="0" algn="l">
              <a:spcBef>
                <a:spcPts val="0"/>
              </a:spcBef>
              <a:spcAft>
                <a:spcPts val="0"/>
              </a:spcAft>
              <a:buClr>
                <a:srgbClr val="FF0000"/>
              </a:buClr>
              <a:buSzPts val="1400"/>
              <a:buAutoNum type="arabicPeriod"/>
            </a:pPr>
            <a:r>
              <a:rPr b="1" lang="en" sz="1400">
                <a:solidFill>
                  <a:srgbClr val="FF0000"/>
                </a:solidFill>
              </a:rPr>
              <a:t>Students will be able to demonstrate themes of the film through discussions and assessments.</a:t>
            </a:r>
            <a:endParaRPr b="1" sz="1400">
              <a:solidFill>
                <a:srgbClr val="FF0000"/>
              </a:solidFill>
            </a:endParaRPr>
          </a:p>
          <a:p>
            <a:pPr indent="0" lvl="0" marL="0" rtl="0" algn="l">
              <a:spcBef>
                <a:spcPts val="0"/>
              </a:spcBef>
              <a:spcAft>
                <a:spcPts val="1600"/>
              </a:spcAft>
              <a:buNone/>
            </a:pPr>
            <a:r>
              <a:t/>
            </a:r>
            <a:endParaRPr sz="1400">
              <a:solidFill>
                <a:srgbClr val="FF0000"/>
              </a:solidFill>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FC5E8"/>
        </a:solidFill>
      </p:bgPr>
    </p:bg>
    <p:spTree>
      <p:nvGrpSpPr>
        <p:cNvPr id="67" name="Shape 67"/>
        <p:cNvGrpSpPr/>
        <p:nvPr/>
      </p:nvGrpSpPr>
      <p:grpSpPr>
        <a:xfrm>
          <a:off x="0" y="0"/>
          <a:ext cx="0" cy="0"/>
          <a:chOff x="0" y="0"/>
          <a:chExt cx="0" cy="0"/>
        </a:xfrm>
      </p:grpSpPr>
      <p:sp>
        <p:nvSpPr>
          <p:cNvPr id="68" name="Google Shape;68;p14"/>
          <p:cNvSpPr txBox="1"/>
          <p:nvPr>
            <p:ph type="title"/>
          </p:nvPr>
        </p:nvSpPr>
        <p:spPr>
          <a:xfrm>
            <a:off x="311700" y="2494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Course description: Four main topics</a:t>
            </a:r>
            <a:endParaRPr>
              <a:solidFill>
                <a:srgbClr val="FF0000"/>
              </a:solidFill>
            </a:endParaRPr>
          </a:p>
        </p:txBody>
      </p:sp>
      <p:sp>
        <p:nvSpPr>
          <p:cNvPr id="69" name="Google Shape;69;p14"/>
          <p:cNvSpPr txBox="1"/>
          <p:nvPr>
            <p:ph idx="1" type="body"/>
          </p:nvPr>
        </p:nvSpPr>
        <p:spPr>
          <a:xfrm>
            <a:off x="311700" y="822175"/>
            <a:ext cx="8520600" cy="3794400"/>
          </a:xfrm>
          <a:prstGeom prst="rect">
            <a:avLst/>
          </a:prstGeom>
          <a:solidFill>
            <a:srgbClr val="9FC5E8"/>
          </a:solidFill>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lgn="l">
              <a:spcBef>
                <a:spcPts val="0"/>
              </a:spcBef>
              <a:spcAft>
                <a:spcPts val="0"/>
              </a:spcAft>
              <a:buClr>
                <a:srgbClr val="FF0000"/>
              </a:buClr>
              <a:buSzPts val="1800"/>
              <a:buChar char="-"/>
            </a:pPr>
            <a:r>
              <a:rPr b="1" lang="en">
                <a:solidFill>
                  <a:srgbClr val="FF0000"/>
                </a:solidFill>
              </a:rPr>
              <a:t>Immigration, </a:t>
            </a:r>
            <a:endParaRPr b="1">
              <a:solidFill>
                <a:srgbClr val="FF0000"/>
              </a:solidFill>
            </a:endParaRPr>
          </a:p>
          <a:p>
            <a:pPr indent="-342900" lvl="0" marL="457200" rtl="0" algn="l">
              <a:spcBef>
                <a:spcPts val="0"/>
              </a:spcBef>
              <a:spcAft>
                <a:spcPts val="0"/>
              </a:spcAft>
              <a:buClr>
                <a:srgbClr val="FF0000"/>
              </a:buClr>
              <a:buSzPts val="1800"/>
              <a:buChar char="-"/>
            </a:pPr>
            <a:r>
              <a:rPr b="1" lang="en">
                <a:solidFill>
                  <a:srgbClr val="FF0000"/>
                </a:solidFill>
              </a:rPr>
              <a:t>Magic Realism, </a:t>
            </a:r>
            <a:endParaRPr b="1">
              <a:solidFill>
                <a:srgbClr val="FF0000"/>
              </a:solidFill>
            </a:endParaRPr>
          </a:p>
          <a:p>
            <a:pPr indent="-342900" lvl="0" marL="457200" rtl="0" algn="l">
              <a:spcBef>
                <a:spcPts val="0"/>
              </a:spcBef>
              <a:spcAft>
                <a:spcPts val="0"/>
              </a:spcAft>
              <a:buClr>
                <a:srgbClr val="FF0000"/>
              </a:buClr>
              <a:buSzPts val="1800"/>
              <a:buChar char="-"/>
            </a:pPr>
            <a:r>
              <a:rPr b="1" lang="en">
                <a:solidFill>
                  <a:srgbClr val="FF0000"/>
                </a:solidFill>
              </a:rPr>
              <a:t>Political History of Latin American Countries </a:t>
            </a:r>
            <a:endParaRPr b="1">
              <a:solidFill>
                <a:srgbClr val="FF0000"/>
              </a:solidFill>
            </a:endParaRPr>
          </a:p>
          <a:p>
            <a:pPr indent="-342900" lvl="0" marL="457200" rtl="0" algn="l">
              <a:spcBef>
                <a:spcPts val="0"/>
              </a:spcBef>
              <a:spcAft>
                <a:spcPts val="0"/>
              </a:spcAft>
              <a:buClr>
                <a:srgbClr val="FF0000"/>
              </a:buClr>
              <a:buSzPts val="1800"/>
              <a:buChar char="-"/>
            </a:pPr>
            <a:r>
              <a:rPr b="1" lang="en">
                <a:solidFill>
                  <a:srgbClr val="FF0000"/>
                </a:solidFill>
              </a:rPr>
              <a:t>Culture of Latinos and Hispanics</a:t>
            </a:r>
            <a:endParaRPr b="1">
              <a:solidFill>
                <a:srgbClr val="FF0000"/>
              </a:solidFill>
            </a:endParaRPr>
          </a:p>
          <a:p>
            <a:pPr indent="0" lvl="0" marL="457200" rtl="0" algn="l">
              <a:spcBef>
                <a:spcPts val="0"/>
              </a:spcBef>
              <a:spcAft>
                <a:spcPts val="0"/>
              </a:spcAft>
              <a:buNone/>
            </a:pPr>
            <a:r>
              <a:t/>
            </a:r>
            <a:endParaRPr b="1" sz="1400">
              <a:solidFill>
                <a:srgbClr val="FF0000"/>
              </a:solidFill>
            </a:endParaRPr>
          </a:p>
          <a:p>
            <a:pPr indent="0" lvl="0" marL="0" rtl="0" algn="l">
              <a:spcBef>
                <a:spcPts val="0"/>
              </a:spcBef>
              <a:spcAft>
                <a:spcPts val="0"/>
              </a:spcAft>
              <a:buNone/>
            </a:pPr>
            <a:r>
              <a:rPr b="1" lang="en" sz="1600">
                <a:solidFill>
                  <a:srgbClr val="FF0000"/>
                </a:solidFill>
              </a:rPr>
              <a:t>We will delve into the theme and motifs of each film and how it is connected to one of the 4 topics but we will also discuss film techniques that the directors used, through vocabulary of </a:t>
            </a:r>
            <a:r>
              <a:rPr b="1" lang="en" sz="1600">
                <a:solidFill>
                  <a:srgbClr val="FF0000"/>
                </a:solidFill>
              </a:rPr>
              <a:t>cinematography</a:t>
            </a:r>
            <a:r>
              <a:rPr b="1" lang="en" sz="1600">
                <a:solidFill>
                  <a:srgbClr val="FF0000"/>
                </a:solidFill>
              </a:rPr>
              <a:t>. </a:t>
            </a:r>
            <a:endParaRPr b="1" sz="1600">
              <a:solidFill>
                <a:srgbClr val="FF0000"/>
              </a:solidFill>
            </a:endParaRPr>
          </a:p>
          <a:p>
            <a:pPr indent="0" lvl="0" marL="0" rtl="0" algn="l">
              <a:spcBef>
                <a:spcPts val="0"/>
              </a:spcBef>
              <a:spcAft>
                <a:spcPts val="0"/>
              </a:spcAft>
              <a:buNone/>
            </a:pPr>
            <a:r>
              <a:t/>
            </a:r>
            <a:endParaRPr b="1" sz="1600">
              <a:solidFill>
                <a:srgbClr val="FF0000"/>
              </a:solidFill>
            </a:endParaRPr>
          </a:p>
          <a:p>
            <a:pPr indent="0" lvl="0" marL="0" rtl="0" algn="l">
              <a:spcBef>
                <a:spcPts val="0"/>
              </a:spcBef>
              <a:spcAft>
                <a:spcPts val="0"/>
              </a:spcAft>
              <a:buNone/>
            </a:pPr>
            <a:r>
              <a:rPr b="1" lang="en" sz="1600">
                <a:solidFill>
                  <a:srgbClr val="FF0000"/>
                </a:solidFill>
              </a:rPr>
              <a:t> If you are interested in films, this would be a good elective to choose. You will not only enhance your knowledge of hispanic and latino history and culture but also learn about various </a:t>
            </a:r>
            <a:r>
              <a:rPr b="1" lang="en" sz="1600">
                <a:solidFill>
                  <a:srgbClr val="FF0000"/>
                </a:solidFill>
              </a:rPr>
              <a:t>techniques</a:t>
            </a:r>
            <a:r>
              <a:rPr b="1" lang="en" sz="1600">
                <a:solidFill>
                  <a:srgbClr val="FF0000"/>
                </a:solidFill>
              </a:rPr>
              <a:t> that directors use in film.</a:t>
            </a:r>
            <a:endParaRPr b="1" sz="1600">
              <a:solidFill>
                <a:srgbClr val="FF0000"/>
              </a:solidFill>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8">
                                            <p:txEl>
                                              <p:pRg end="0" st="0"/>
                                            </p:txEl>
                                          </p:spTgt>
                                        </p:tgtEl>
                                        <p:attrNameLst>
                                          <p:attrName>style.visibility</p:attrName>
                                        </p:attrNameLst>
                                      </p:cBhvr>
                                      <p:to>
                                        <p:strVal val="visible"/>
                                      </p:to>
                                    </p:set>
                                    <p:anim calcmode="lin" valueType="num">
                                      <p:cBhvr additive="base">
                                        <p:cTn dur="1000"/>
                                        <p:tgtEl>
                                          <p:spTgt spid="68">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FC5E8"/>
        </a:solidFill>
      </p:bgPr>
    </p:bg>
    <p:spTree>
      <p:nvGrpSpPr>
        <p:cNvPr id="73" name="Shape 73"/>
        <p:cNvGrpSpPr/>
        <p:nvPr/>
      </p:nvGrpSpPr>
      <p:grpSpPr>
        <a:xfrm>
          <a:off x="0" y="0"/>
          <a:ext cx="0" cy="0"/>
          <a:chOff x="0" y="0"/>
          <a:chExt cx="0" cy="0"/>
        </a:xfrm>
      </p:grpSpPr>
      <p:graphicFrame>
        <p:nvGraphicFramePr>
          <p:cNvPr id="74" name="Google Shape;74;p15"/>
          <p:cNvGraphicFramePr/>
          <p:nvPr/>
        </p:nvGraphicFramePr>
        <p:xfrm>
          <a:off x="337900" y="250450"/>
          <a:ext cx="3000000" cy="3000000"/>
        </p:xfrm>
        <a:graphic>
          <a:graphicData uri="http://schemas.openxmlformats.org/drawingml/2006/table">
            <a:tbl>
              <a:tblPr>
                <a:noFill/>
                <a:tableStyleId>{DA5CCD90-3A52-424A-ADC7-F2C5004919C3}</a:tableStyleId>
              </a:tblPr>
              <a:tblGrid>
                <a:gridCol w="4234100"/>
                <a:gridCol w="4234100"/>
              </a:tblGrid>
              <a:tr h="381600">
                <a:tc>
                  <a:txBody>
                    <a:bodyPr>
                      <a:noAutofit/>
                    </a:bodyPr>
                    <a:lstStyle/>
                    <a:p>
                      <a:pPr indent="0" lvl="0" marL="0" rtl="0" algn="ctr">
                        <a:spcBef>
                          <a:spcPts val="0"/>
                        </a:spcBef>
                        <a:spcAft>
                          <a:spcPts val="0"/>
                        </a:spcAft>
                        <a:buNone/>
                      </a:pPr>
                      <a:r>
                        <a:rPr b="1" lang="en" sz="1600">
                          <a:solidFill>
                            <a:srgbClr val="FF0000"/>
                          </a:solidFill>
                        </a:rPr>
                        <a:t>Topics</a:t>
                      </a:r>
                      <a:endParaRPr b="1" sz="1600">
                        <a:solidFill>
                          <a:srgbClr val="FF0000"/>
                        </a:solidFill>
                      </a:endParaRPr>
                    </a:p>
                  </a:txBody>
                  <a:tcPr marT="63500" marB="63500" marR="63500" marL="63500">
                    <a:solidFill>
                      <a:srgbClr val="9FC5E8"/>
                    </a:solidFill>
                  </a:tcPr>
                </a:tc>
                <a:tc>
                  <a:txBody>
                    <a:bodyPr>
                      <a:noAutofit/>
                    </a:bodyPr>
                    <a:lstStyle/>
                    <a:p>
                      <a:pPr indent="0" lvl="0" marL="0" rtl="0" algn="ctr">
                        <a:spcBef>
                          <a:spcPts val="0"/>
                        </a:spcBef>
                        <a:spcAft>
                          <a:spcPts val="0"/>
                        </a:spcAft>
                        <a:buNone/>
                      </a:pPr>
                      <a:r>
                        <a:rPr b="1" lang="en" sz="1600">
                          <a:solidFill>
                            <a:srgbClr val="FF0000"/>
                          </a:solidFill>
                        </a:rPr>
                        <a:t>Movies</a:t>
                      </a:r>
                      <a:endParaRPr b="1" sz="1600">
                        <a:solidFill>
                          <a:srgbClr val="FF0000"/>
                        </a:solidFill>
                      </a:endParaRPr>
                    </a:p>
                  </a:txBody>
                  <a:tcPr marT="63500" marB="63500" marR="63500" marL="63500">
                    <a:solidFill>
                      <a:srgbClr val="9FC5E8"/>
                    </a:solidFill>
                  </a:tcPr>
                </a:tc>
              </a:tr>
              <a:tr h="589775">
                <a:tc>
                  <a:txBody>
                    <a:bodyPr>
                      <a:noAutofit/>
                    </a:bodyPr>
                    <a:lstStyle/>
                    <a:p>
                      <a:pPr indent="0" lvl="0" marL="0" rtl="0" algn="l">
                        <a:spcBef>
                          <a:spcPts val="0"/>
                        </a:spcBef>
                        <a:spcAft>
                          <a:spcPts val="0"/>
                        </a:spcAft>
                        <a:buNone/>
                      </a:pPr>
                      <a:r>
                        <a:rPr b="1" lang="en" sz="1600">
                          <a:solidFill>
                            <a:srgbClr val="FF0000"/>
                          </a:solidFill>
                        </a:rPr>
                        <a:t>Immigration - Understanding the strife of a pilgrimage to another country. </a:t>
                      </a:r>
                      <a:endParaRPr b="1" sz="1600">
                        <a:solidFill>
                          <a:srgbClr val="FF0000"/>
                        </a:solidFill>
                      </a:endParaRPr>
                    </a:p>
                  </a:txBody>
                  <a:tcPr marT="63500" marB="63500" marR="63500" marL="63500">
                    <a:solidFill>
                      <a:srgbClr val="9FC5E8"/>
                    </a:solidFill>
                  </a:tcPr>
                </a:tc>
                <a:tc>
                  <a:txBody>
                    <a:bodyPr>
                      <a:noAutofit/>
                    </a:bodyPr>
                    <a:lstStyle/>
                    <a:p>
                      <a:pPr indent="0" lvl="0" marL="0" rtl="0" algn="l">
                        <a:spcBef>
                          <a:spcPts val="0"/>
                        </a:spcBef>
                        <a:spcAft>
                          <a:spcPts val="0"/>
                        </a:spcAft>
                        <a:buNone/>
                      </a:pPr>
                      <a:r>
                        <a:rPr b="1" lang="en" sz="1600">
                          <a:solidFill>
                            <a:srgbClr val="FF0000"/>
                          </a:solidFill>
                        </a:rPr>
                        <a:t>Bajo La Misma Luna (Under The Same Moon)</a:t>
                      </a:r>
                      <a:endParaRPr b="1" sz="1600">
                        <a:solidFill>
                          <a:srgbClr val="FF0000"/>
                        </a:solidFill>
                      </a:endParaRPr>
                    </a:p>
                  </a:txBody>
                  <a:tcPr marT="63500" marB="63500" marR="63500" marL="63500">
                    <a:solidFill>
                      <a:srgbClr val="9FC5E8"/>
                    </a:solidFill>
                  </a:tcPr>
                </a:tc>
              </a:tr>
              <a:tr h="589775">
                <a:tc>
                  <a:txBody>
                    <a:bodyPr>
                      <a:noAutofit/>
                    </a:bodyPr>
                    <a:lstStyle/>
                    <a:p>
                      <a:pPr indent="0" lvl="0" marL="0" rtl="0" algn="l">
                        <a:spcBef>
                          <a:spcPts val="0"/>
                        </a:spcBef>
                        <a:spcAft>
                          <a:spcPts val="0"/>
                        </a:spcAft>
                        <a:buNone/>
                      </a:pPr>
                      <a:r>
                        <a:rPr b="1" lang="en" sz="1600">
                          <a:solidFill>
                            <a:srgbClr val="FF0000"/>
                          </a:solidFill>
                        </a:rPr>
                        <a:t>Magic Realism - Understanding the history and usage of magic realism in literature</a:t>
                      </a:r>
                      <a:endParaRPr b="1" sz="1600">
                        <a:solidFill>
                          <a:srgbClr val="FF0000"/>
                        </a:solidFill>
                      </a:endParaRPr>
                    </a:p>
                  </a:txBody>
                  <a:tcPr marT="63500" marB="63500" marR="63500" marL="63500">
                    <a:solidFill>
                      <a:srgbClr val="9FC5E8"/>
                    </a:solidFill>
                  </a:tcPr>
                </a:tc>
                <a:tc>
                  <a:txBody>
                    <a:bodyPr>
                      <a:noAutofit/>
                    </a:bodyPr>
                    <a:lstStyle/>
                    <a:p>
                      <a:pPr indent="0" lvl="0" marL="0" rtl="0" algn="l">
                        <a:spcBef>
                          <a:spcPts val="0"/>
                        </a:spcBef>
                        <a:spcAft>
                          <a:spcPts val="0"/>
                        </a:spcAft>
                        <a:buNone/>
                      </a:pPr>
                      <a:r>
                        <a:rPr b="1" lang="en" sz="1600">
                          <a:solidFill>
                            <a:srgbClr val="FF0000"/>
                          </a:solidFill>
                        </a:rPr>
                        <a:t>El Laberinto de Pan (Pan's Labyrinth)</a:t>
                      </a:r>
                      <a:endParaRPr b="1" sz="1600">
                        <a:solidFill>
                          <a:srgbClr val="FF0000"/>
                        </a:solidFill>
                      </a:endParaRPr>
                    </a:p>
                  </a:txBody>
                  <a:tcPr marT="63500" marB="63500" marR="63500" marL="63500">
                    <a:solidFill>
                      <a:srgbClr val="9FC5E8"/>
                    </a:solidFill>
                  </a:tcPr>
                </a:tc>
              </a:tr>
              <a:tr h="1006075">
                <a:tc>
                  <a:txBody>
                    <a:bodyPr>
                      <a:noAutofit/>
                    </a:bodyPr>
                    <a:lstStyle/>
                    <a:p>
                      <a:pPr indent="0" lvl="0" marL="0" rtl="0" algn="l">
                        <a:spcBef>
                          <a:spcPts val="0"/>
                        </a:spcBef>
                        <a:spcAft>
                          <a:spcPts val="0"/>
                        </a:spcAft>
                        <a:buNone/>
                      </a:pPr>
                      <a:r>
                        <a:rPr b="1" lang="en" sz="1600">
                          <a:solidFill>
                            <a:srgbClr val="FF0000"/>
                          </a:solidFill>
                        </a:rPr>
                        <a:t>Historical Events and People in Latin American countries - Understanding the historical significance of people and events that have take place in Latin American history </a:t>
                      </a:r>
                      <a:endParaRPr b="1" sz="1600">
                        <a:solidFill>
                          <a:srgbClr val="FF0000"/>
                        </a:solidFill>
                      </a:endParaRPr>
                    </a:p>
                  </a:txBody>
                  <a:tcPr marT="63500" marB="63500" marR="63500" marL="63500">
                    <a:solidFill>
                      <a:srgbClr val="9FC5E8"/>
                    </a:solidFill>
                  </a:tcPr>
                </a:tc>
                <a:tc>
                  <a:txBody>
                    <a:bodyPr>
                      <a:noAutofit/>
                    </a:bodyPr>
                    <a:lstStyle/>
                    <a:p>
                      <a:pPr indent="0" lvl="0" marL="0" rtl="0" algn="l">
                        <a:spcBef>
                          <a:spcPts val="0"/>
                        </a:spcBef>
                        <a:spcAft>
                          <a:spcPts val="0"/>
                        </a:spcAft>
                        <a:buNone/>
                      </a:pPr>
                      <a:r>
                        <a:rPr b="1" lang="en" sz="1600">
                          <a:solidFill>
                            <a:srgbClr val="FF0000"/>
                          </a:solidFill>
                        </a:rPr>
                        <a:t>En el Tiempo de Las Mariposas (In the Time of the Butterflies)</a:t>
                      </a:r>
                      <a:endParaRPr b="1" sz="1600">
                        <a:solidFill>
                          <a:srgbClr val="FF0000"/>
                        </a:solidFill>
                      </a:endParaRPr>
                    </a:p>
                    <a:p>
                      <a:pPr indent="0" lvl="0" marL="0" rtl="0" algn="l">
                        <a:spcBef>
                          <a:spcPts val="0"/>
                        </a:spcBef>
                        <a:spcAft>
                          <a:spcPts val="0"/>
                        </a:spcAft>
                        <a:buNone/>
                      </a:pPr>
                      <a:r>
                        <a:t/>
                      </a:r>
                      <a:endParaRPr b="1" sz="1600">
                        <a:solidFill>
                          <a:srgbClr val="FF0000"/>
                        </a:solidFill>
                      </a:endParaRPr>
                    </a:p>
                    <a:p>
                      <a:pPr indent="0" lvl="0" marL="0" rtl="0" algn="l">
                        <a:spcBef>
                          <a:spcPts val="0"/>
                        </a:spcBef>
                        <a:spcAft>
                          <a:spcPts val="0"/>
                        </a:spcAft>
                        <a:buNone/>
                      </a:pPr>
                      <a:r>
                        <a:rPr b="1" lang="en" sz="1600">
                          <a:solidFill>
                            <a:srgbClr val="FF0000"/>
                          </a:solidFill>
                        </a:rPr>
                        <a:t>Evita (The story of Eva Peron)</a:t>
                      </a:r>
                      <a:endParaRPr b="1" sz="1600">
                        <a:solidFill>
                          <a:srgbClr val="FF0000"/>
                        </a:solidFill>
                      </a:endParaRPr>
                    </a:p>
                  </a:txBody>
                  <a:tcPr marT="63500" marB="63500" marR="63500" marL="63500">
                    <a:solidFill>
                      <a:srgbClr val="9FC5E8"/>
                    </a:solidFill>
                  </a:tcPr>
                </a:tc>
              </a:tr>
              <a:tr h="797925">
                <a:tc>
                  <a:txBody>
                    <a:bodyPr>
                      <a:noAutofit/>
                    </a:bodyPr>
                    <a:lstStyle/>
                    <a:p>
                      <a:pPr indent="0" lvl="0" marL="0" rtl="0" algn="l">
                        <a:spcBef>
                          <a:spcPts val="0"/>
                        </a:spcBef>
                        <a:spcAft>
                          <a:spcPts val="0"/>
                        </a:spcAft>
                        <a:buNone/>
                      </a:pPr>
                      <a:r>
                        <a:rPr b="1" lang="en" sz="1600">
                          <a:solidFill>
                            <a:srgbClr val="FF0000"/>
                          </a:solidFill>
                        </a:rPr>
                        <a:t>Culture - Understanding coloquial conversational vocabulary and cultural celebrations in Latin American countries</a:t>
                      </a:r>
                      <a:endParaRPr b="1" sz="1600">
                        <a:solidFill>
                          <a:srgbClr val="FF0000"/>
                        </a:solidFill>
                      </a:endParaRPr>
                    </a:p>
                  </a:txBody>
                  <a:tcPr marT="63500" marB="63500" marR="63500" marL="63500">
                    <a:solidFill>
                      <a:srgbClr val="9FC5E8"/>
                    </a:solidFill>
                  </a:tcPr>
                </a:tc>
                <a:tc>
                  <a:txBody>
                    <a:bodyPr>
                      <a:noAutofit/>
                    </a:bodyPr>
                    <a:lstStyle/>
                    <a:p>
                      <a:pPr indent="0" lvl="0" marL="0" rtl="0" algn="l">
                        <a:spcBef>
                          <a:spcPts val="0"/>
                        </a:spcBef>
                        <a:spcAft>
                          <a:spcPts val="0"/>
                        </a:spcAft>
                        <a:buNone/>
                      </a:pPr>
                      <a:r>
                        <a:rPr b="1" lang="en" sz="1600">
                          <a:solidFill>
                            <a:srgbClr val="FF0000"/>
                          </a:solidFill>
                        </a:rPr>
                        <a:t>Casi, Casi (Almost) </a:t>
                      </a:r>
                      <a:endParaRPr b="1" sz="1600">
                        <a:solidFill>
                          <a:srgbClr val="FF0000"/>
                        </a:solidFill>
                      </a:endParaRPr>
                    </a:p>
                    <a:p>
                      <a:pPr indent="0" lvl="0" marL="0" rtl="0" algn="l">
                        <a:spcBef>
                          <a:spcPts val="0"/>
                        </a:spcBef>
                        <a:spcAft>
                          <a:spcPts val="0"/>
                        </a:spcAft>
                        <a:buNone/>
                      </a:pPr>
                      <a:r>
                        <a:rPr b="1" lang="en" sz="1600">
                          <a:solidFill>
                            <a:srgbClr val="FF0000"/>
                          </a:solidFill>
                        </a:rPr>
                        <a:t>Coco</a:t>
                      </a:r>
                      <a:endParaRPr b="1" sz="1600">
                        <a:solidFill>
                          <a:srgbClr val="FF0000"/>
                        </a:solidFill>
                      </a:endParaRPr>
                    </a:p>
                  </a:txBody>
                  <a:tcPr marT="63500" marB="63500" marR="63500" marL="63500">
                    <a:solidFill>
                      <a:srgbClr val="9FC5E8"/>
                    </a:solidFill>
                  </a:tcPr>
                </a:tc>
              </a:tr>
            </a:tbl>
          </a:graphicData>
        </a:graphic>
      </p:graphicFrame>
    </p:spTree>
  </p:cSld>
  <p:clrMapOvr>
    <a:masterClrMapping/>
  </p:clrMapOvr>
  <mc:AlternateContent>
    <mc:Choice Requires="p14">
      <p:transition spd="slow" p14:dur="10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FC5E8"/>
        </a:solidFill>
      </p:bgPr>
    </p:bg>
    <p:spTree>
      <p:nvGrpSpPr>
        <p:cNvPr id="78" name="Shape 78"/>
        <p:cNvGrpSpPr/>
        <p:nvPr/>
      </p:nvGrpSpPr>
      <p:grpSpPr>
        <a:xfrm>
          <a:off x="0" y="0"/>
          <a:ext cx="0" cy="0"/>
          <a:chOff x="0" y="0"/>
          <a:chExt cx="0" cy="0"/>
        </a:xfrm>
      </p:grpSpPr>
      <p:sp>
        <p:nvSpPr>
          <p:cNvPr id="79" name="Google Shape;79;p16"/>
          <p:cNvSpPr txBox="1"/>
          <p:nvPr>
            <p:ph type="title"/>
          </p:nvPr>
        </p:nvSpPr>
        <p:spPr>
          <a:xfrm>
            <a:off x="1970875" y="0"/>
            <a:ext cx="5431800" cy="96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Bajo la misma luna: Immigration</a:t>
            </a:r>
            <a:r>
              <a:rPr lang="en">
                <a:solidFill>
                  <a:srgbClr val="0000FF"/>
                </a:solidFill>
              </a:rPr>
              <a:t> </a:t>
            </a:r>
            <a:endParaRPr>
              <a:solidFill>
                <a:srgbClr val="0000FF"/>
              </a:solidFill>
            </a:endParaRPr>
          </a:p>
        </p:txBody>
      </p:sp>
      <p:sp>
        <p:nvSpPr>
          <p:cNvPr id="80" name="Google Shape;80;p16"/>
          <p:cNvSpPr txBox="1"/>
          <p:nvPr>
            <p:ph idx="1" type="body"/>
          </p:nvPr>
        </p:nvSpPr>
        <p:spPr>
          <a:xfrm>
            <a:off x="114775" y="3913450"/>
            <a:ext cx="9144000" cy="123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rPr>
              <a:t>A young Mexican boy illegally travels to the U.S. to find his mother (who is illegally in the U.S.) after his grandmother passes away.</a:t>
            </a:r>
            <a:endParaRPr b="1">
              <a:solidFill>
                <a:srgbClr val="FF0000"/>
              </a:solidFill>
            </a:endParaRPr>
          </a:p>
          <a:p>
            <a:pPr indent="0" lvl="0" marL="0" rtl="0" algn="l">
              <a:spcBef>
                <a:spcPts val="1600"/>
              </a:spcBef>
              <a:spcAft>
                <a:spcPts val="1600"/>
              </a:spcAft>
              <a:buNone/>
            </a:pPr>
            <a:r>
              <a:rPr b="1" lang="en">
                <a:solidFill>
                  <a:srgbClr val="FF0000"/>
                </a:solidFill>
              </a:rPr>
              <a:t>Director: Patricia Riggen</a:t>
            </a:r>
            <a:endParaRPr b="1">
              <a:solidFill>
                <a:srgbClr val="FF0000"/>
              </a:solidFill>
            </a:endParaRPr>
          </a:p>
        </p:txBody>
      </p:sp>
      <p:pic>
        <p:nvPicPr>
          <p:cNvPr id="81" name="Google Shape;81;p16"/>
          <p:cNvPicPr preferRelativeResize="0"/>
          <p:nvPr/>
        </p:nvPicPr>
        <p:blipFill>
          <a:blip r:embed="rId3">
            <a:alphaModFix/>
          </a:blip>
          <a:stretch>
            <a:fillRect/>
          </a:stretch>
        </p:blipFill>
        <p:spPr>
          <a:xfrm>
            <a:off x="144200" y="2572963"/>
            <a:ext cx="2317858" cy="1238200"/>
          </a:xfrm>
          <a:prstGeom prst="rect">
            <a:avLst/>
          </a:prstGeom>
          <a:noFill/>
          <a:ln>
            <a:noFill/>
          </a:ln>
        </p:spPr>
      </p:pic>
      <p:pic>
        <p:nvPicPr>
          <p:cNvPr id="82" name="Google Shape;82;p16"/>
          <p:cNvPicPr preferRelativeResize="0"/>
          <p:nvPr/>
        </p:nvPicPr>
        <p:blipFill>
          <a:blip r:embed="rId4">
            <a:alphaModFix/>
          </a:blip>
          <a:stretch>
            <a:fillRect/>
          </a:stretch>
        </p:blipFill>
        <p:spPr>
          <a:xfrm>
            <a:off x="6290075" y="2170375"/>
            <a:ext cx="2619375" cy="1743075"/>
          </a:xfrm>
          <a:prstGeom prst="rect">
            <a:avLst/>
          </a:prstGeom>
          <a:noFill/>
          <a:ln>
            <a:noFill/>
          </a:ln>
        </p:spPr>
      </p:pic>
      <p:pic>
        <p:nvPicPr>
          <p:cNvPr id="83" name="Google Shape;83;p16"/>
          <p:cNvPicPr preferRelativeResize="0"/>
          <p:nvPr/>
        </p:nvPicPr>
        <p:blipFill>
          <a:blip r:embed="rId5">
            <a:alphaModFix/>
          </a:blip>
          <a:stretch>
            <a:fillRect/>
          </a:stretch>
        </p:blipFill>
        <p:spPr>
          <a:xfrm>
            <a:off x="6655925" y="560650"/>
            <a:ext cx="2157364" cy="1609725"/>
          </a:xfrm>
          <a:prstGeom prst="rect">
            <a:avLst/>
          </a:prstGeom>
          <a:noFill/>
          <a:ln>
            <a:noFill/>
          </a:ln>
        </p:spPr>
      </p:pic>
      <p:pic>
        <p:nvPicPr>
          <p:cNvPr id="84" name="Google Shape;84;p16"/>
          <p:cNvPicPr preferRelativeResize="0"/>
          <p:nvPr/>
        </p:nvPicPr>
        <p:blipFill>
          <a:blip r:embed="rId6">
            <a:alphaModFix/>
          </a:blip>
          <a:stretch>
            <a:fillRect/>
          </a:stretch>
        </p:blipFill>
        <p:spPr>
          <a:xfrm>
            <a:off x="144200" y="860950"/>
            <a:ext cx="2838450" cy="1609725"/>
          </a:xfrm>
          <a:prstGeom prst="rect">
            <a:avLst/>
          </a:prstGeom>
          <a:noFill/>
          <a:ln>
            <a:noFill/>
          </a:ln>
        </p:spPr>
      </p:pic>
      <p:sp>
        <p:nvSpPr>
          <p:cNvPr id="85" name="Google Shape;85;p16"/>
          <p:cNvSpPr txBox="1"/>
          <p:nvPr/>
        </p:nvSpPr>
        <p:spPr>
          <a:xfrm>
            <a:off x="3213175" y="2906813"/>
            <a:ext cx="2947200" cy="44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https://www.youtube.com/watch?v=9jCZgUiPixE</a:t>
            </a:r>
            <a:endParaRPr sz="1000"/>
          </a:p>
        </p:txBody>
      </p:sp>
      <p:pic>
        <p:nvPicPr>
          <p:cNvPr descr="UNDER THE SAME MOON (LA MISMA LUNA) tells the parallel stories of nine-year-old Carlitos and his mother, Rosario. In the hopes of providing a better life for her son, Rosario works illegally in the U.S. while her mother cares for Carlitos back in Mexico. Unexpected circumstances drive both Rosario and Carlitos to embark on their own journeys in a desperate attempt to reunite." id="86" name="Google Shape;86;p16" title="Under The Same Moon Trailer">
            <a:hlinkClick r:id="rId7"/>
          </p:cNvPr>
          <p:cNvPicPr preferRelativeResize="0"/>
          <p:nvPr/>
        </p:nvPicPr>
        <p:blipFill>
          <a:blip r:embed="rId8">
            <a:alphaModFix/>
          </a:blip>
          <a:stretch>
            <a:fillRect/>
          </a:stretch>
        </p:blipFill>
        <p:spPr>
          <a:xfrm>
            <a:off x="3162788" y="560650"/>
            <a:ext cx="2947150" cy="22103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1000"/>
                                        <p:tgtEl>
                                          <p:spTgt spid="8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FC5E8"/>
        </a:solidFill>
      </p:bgPr>
    </p:bg>
    <p:spTree>
      <p:nvGrpSpPr>
        <p:cNvPr id="90" name="Shape 90"/>
        <p:cNvGrpSpPr/>
        <p:nvPr/>
      </p:nvGrpSpPr>
      <p:grpSpPr>
        <a:xfrm>
          <a:off x="0" y="0"/>
          <a:ext cx="0" cy="0"/>
          <a:chOff x="0" y="0"/>
          <a:chExt cx="0" cy="0"/>
        </a:xfrm>
      </p:grpSpPr>
      <p:sp>
        <p:nvSpPr>
          <p:cNvPr id="91" name="Google Shape;91;p17"/>
          <p:cNvSpPr txBox="1"/>
          <p:nvPr>
            <p:ph type="title"/>
          </p:nvPr>
        </p:nvSpPr>
        <p:spPr>
          <a:xfrm>
            <a:off x="870300" y="0"/>
            <a:ext cx="7403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El L</a:t>
            </a:r>
            <a:r>
              <a:rPr lang="en">
                <a:solidFill>
                  <a:srgbClr val="FF0000"/>
                </a:solidFill>
              </a:rPr>
              <a:t>aberinto</a:t>
            </a:r>
            <a:r>
              <a:rPr lang="en">
                <a:solidFill>
                  <a:srgbClr val="FF0000"/>
                </a:solidFill>
              </a:rPr>
              <a:t> del Fauno/Pan:Magic Realism</a:t>
            </a:r>
            <a:endParaRPr>
              <a:solidFill>
                <a:srgbClr val="FF0000"/>
              </a:solidFill>
            </a:endParaRPr>
          </a:p>
        </p:txBody>
      </p:sp>
      <p:sp>
        <p:nvSpPr>
          <p:cNvPr id="92" name="Google Shape;92;p17"/>
          <p:cNvSpPr txBox="1"/>
          <p:nvPr>
            <p:ph idx="1" type="body"/>
          </p:nvPr>
        </p:nvSpPr>
        <p:spPr>
          <a:xfrm>
            <a:off x="930025" y="3715950"/>
            <a:ext cx="7590000" cy="118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FF0000"/>
                </a:solidFill>
              </a:rPr>
              <a:t>In the falangist Spain of 1944, the bookish young stepdaughter of a sadistic army officer escapes into an eerie but captivating fantasy world.</a:t>
            </a:r>
            <a:endParaRPr b="1" sz="1600">
              <a:solidFill>
                <a:srgbClr val="FF0000"/>
              </a:solidFill>
            </a:endParaRPr>
          </a:p>
          <a:p>
            <a:pPr indent="0" lvl="0" marL="0" rtl="0" algn="l">
              <a:spcBef>
                <a:spcPts val="1600"/>
              </a:spcBef>
              <a:spcAft>
                <a:spcPts val="1600"/>
              </a:spcAft>
              <a:buNone/>
            </a:pPr>
            <a:r>
              <a:rPr b="1" lang="en" sz="1600">
                <a:solidFill>
                  <a:srgbClr val="FF0000"/>
                </a:solidFill>
              </a:rPr>
              <a:t>Director: Guillermo del Toro</a:t>
            </a:r>
            <a:endParaRPr b="1" sz="1600">
              <a:solidFill>
                <a:srgbClr val="FF0000"/>
              </a:solidFill>
            </a:endParaRPr>
          </a:p>
        </p:txBody>
      </p:sp>
      <p:pic>
        <p:nvPicPr>
          <p:cNvPr id="93" name="Google Shape;93;p17"/>
          <p:cNvPicPr preferRelativeResize="0"/>
          <p:nvPr/>
        </p:nvPicPr>
        <p:blipFill>
          <a:blip r:embed="rId3">
            <a:alphaModFix/>
          </a:blip>
          <a:stretch>
            <a:fillRect/>
          </a:stretch>
        </p:blipFill>
        <p:spPr>
          <a:xfrm>
            <a:off x="6652749" y="2054374"/>
            <a:ext cx="2482561" cy="1343025"/>
          </a:xfrm>
          <a:prstGeom prst="rect">
            <a:avLst/>
          </a:prstGeom>
          <a:noFill/>
          <a:ln>
            <a:noFill/>
          </a:ln>
        </p:spPr>
      </p:pic>
      <p:pic>
        <p:nvPicPr>
          <p:cNvPr id="94" name="Google Shape;94;p17"/>
          <p:cNvPicPr preferRelativeResize="0"/>
          <p:nvPr/>
        </p:nvPicPr>
        <p:blipFill>
          <a:blip r:embed="rId4">
            <a:alphaModFix/>
          </a:blip>
          <a:stretch>
            <a:fillRect/>
          </a:stretch>
        </p:blipFill>
        <p:spPr>
          <a:xfrm>
            <a:off x="6862638" y="572697"/>
            <a:ext cx="2062768" cy="1343025"/>
          </a:xfrm>
          <a:prstGeom prst="rect">
            <a:avLst/>
          </a:prstGeom>
          <a:noFill/>
          <a:ln>
            <a:noFill/>
          </a:ln>
        </p:spPr>
      </p:pic>
      <p:pic>
        <p:nvPicPr>
          <p:cNvPr id="95" name="Google Shape;95;p17"/>
          <p:cNvPicPr preferRelativeResize="0"/>
          <p:nvPr/>
        </p:nvPicPr>
        <p:blipFill>
          <a:blip r:embed="rId5">
            <a:alphaModFix/>
          </a:blip>
          <a:stretch>
            <a:fillRect/>
          </a:stretch>
        </p:blipFill>
        <p:spPr>
          <a:xfrm>
            <a:off x="236950" y="572688"/>
            <a:ext cx="1258552" cy="1571625"/>
          </a:xfrm>
          <a:prstGeom prst="rect">
            <a:avLst/>
          </a:prstGeom>
          <a:noFill/>
          <a:ln>
            <a:noFill/>
          </a:ln>
        </p:spPr>
      </p:pic>
      <p:pic>
        <p:nvPicPr>
          <p:cNvPr id="96" name="Google Shape;96;p17"/>
          <p:cNvPicPr preferRelativeResize="0"/>
          <p:nvPr/>
        </p:nvPicPr>
        <p:blipFill>
          <a:blip r:embed="rId6">
            <a:alphaModFix/>
          </a:blip>
          <a:stretch>
            <a:fillRect/>
          </a:stretch>
        </p:blipFill>
        <p:spPr>
          <a:xfrm>
            <a:off x="232100" y="2144325"/>
            <a:ext cx="2357446" cy="1571625"/>
          </a:xfrm>
          <a:prstGeom prst="rect">
            <a:avLst/>
          </a:prstGeom>
          <a:noFill/>
          <a:ln>
            <a:noFill/>
          </a:ln>
        </p:spPr>
      </p:pic>
      <p:sp>
        <p:nvSpPr>
          <p:cNvPr id="97" name="Google Shape;97;p17"/>
          <p:cNvSpPr txBox="1"/>
          <p:nvPr/>
        </p:nvSpPr>
        <p:spPr>
          <a:xfrm>
            <a:off x="3135475" y="3074300"/>
            <a:ext cx="3179100" cy="32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https://www.youtube.com/watch?v=E7XGNPXdlGQ</a:t>
            </a:r>
            <a:endParaRPr sz="1000"/>
          </a:p>
        </p:txBody>
      </p:sp>
      <p:pic>
        <p:nvPicPr>
          <p:cNvPr descr="Release Date: December 29, 2006&#10;&#10;Following a bloody civil war, young Ofelia enters a world of unimaginable cruelty when she moves in with her new stepfather, a tyrannical military officer. Armed with only her imagination, Ofelia discovers a mysterious labyrinth and meets a faun who sets her on a path to saving herself and her ailing mother. But soon, the lines between fantasy and reality begin to blur, and before Ofelia can turn back, she finds herself at the center of a ferocious battle between good and evil.&#10;&#10;Cast: Ivana Baquero, Sergi Lopez, Maribel Verdu, Doug Jones, Ariadna Gil, Alex Angulo, Manolo Solo, Cesar Vea, Roger Casamajor, Ivan Massague&#10;&#10;Studio: Warner Bros.&#10;Director: Guillermo del Toro&#10;Screenwriter: Guillermo del Toro&#10;Genre:  Drama, Fantasy, War&#10;&#10;Official Website: http://www.panslabyrinth.com" id="98" name="Google Shape;98;p17" title="Pan's Labyrinth - Official® Trailer [HD]">
            <a:hlinkClick r:id="rId7"/>
          </p:cNvPr>
          <p:cNvPicPr preferRelativeResize="0"/>
          <p:nvPr/>
        </p:nvPicPr>
        <p:blipFill>
          <a:blip r:embed="rId8">
            <a:alphaModFix/>
          </a:blip>
          <a:stretch>
            <a:fillRect/>
          </a:stretch>
        </p:blipFill>
        <p:spPr>
          <a:xfrm>
            <a:off x="2927713" y="572700"/>
            <a:ext cx="3386867" cy="2540150"/>
          </a:xfrm>
          <a:prstGeom prst="rect">
            <a:avLst/>
          </a:prstGeom>
          <a:noFill/>
          <a:ln>
            <a:noFill/>
          </a:ln>
        </p:spPr>
      </p:pic>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1000"/>
                                        <p:tgtEl>
                                          <p:spTgt spid="9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FC5E8"/>
        </a:solidFill>
      </p:bgPr>
    </p:bg>
    <p:spTree>
      <p:nvGrpSpPr>
        <p:cNvPr id="102" name="Shape 102"/>
        <p:cNvGrpSpPr/>
        <p:nvPr/>
      </p:nvGrpSpPr>
      <p:grpSpPr>
        <a:xfrm>
          <a:off x="0" y="0"/>
          <a:ext cx="0" cy="0"/>
          <a:chOff x="0" y="0"/>
          <a:chExt cx="0" cy="0"/>
        </a:xfrm>
      </p:grpSpPr>
      <p:sp>
        <p:nvSpPr>
          <p:cNvPr id="103" name="Google Shape;103;p18"/>
          <p:cNvSpPr txBox="1"/>
          <p:nvPr>
            <p:ph type="title"/>
          </p:nvPr>
        </p:nvSpPr>
        <p:spPr>
          <a:xfrm>
            <a:off x="143725" y="0"/>
            <a:ext cx="940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En el tiempo de las </a:t>
            </a:r>
            <a:r>
              <a:rPr lang="en">
                <a:solidFill>
                  <a:srgbClr val="FF0000"/>
                </a:solidFill>
              </a:rPr>
              <a:t>mariposas</a:t>
            </a:r>
            <a:r>
              <a:rPr lang="en">
                <a:solidFill>
                  <a:srgbClr val="FF0000"/>
                </a:solidFill>
              </a:rPr>
              <a:t>: Historical Events/People</a:t>
            </a:r>
            <a:endParaRPr>
              <a:solidFill>
                <a:srgbClr val="FF0000"/>
              </a:solidFill>
            </a:endParaRPr>
          </a:p>
        </p:txBody>
      </p:sp>
      <p:sp>
        <p:nvSpPr>
          <p:cNvPr id="104" name="Google Shape;104;p18"/>
          <p:cNvSpPr txBox="1"/>
          <p:nvPr>
            <p:ph idx="1" type="body"/>
          </p:nvPr>
        </p:nvSpPr>
        <p:spPr>
          <a:xfrm>
            <a:off x="774200" y="3479675"/>
            <a:ext cx="7861800" cy="156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rPr>
              <a:t>In the Time of the Butterflies is inspired by the true story of the three Mirabal sisters who, in 1960, were murdered for their part in an underground plot to overthrow the government.</a:t>
            </a:r>
            <a:endParaRPr b="1">
              <a:solidFill>
                <a:srgbClr val="FF0000"/>
              </a:solidFill>
            </a:endParaRPr>
          </a:p>
          <a:p>
            <a:pPr indent="0" lvl="0" marL="0" rtl="0" algn="l">
              <a:spcBef>
                <a:spcPts val="1600"/>
              </a:spcBef>
              <a:spcAft>
                <a:spcPts val="0"/>
              </a:spcAft>
              <a:buNone/>
            </a:pPr>
            <a:r>
              <a:rPr b="1" lang="en">
                <a:solidFill>
                  <a:srgbClr val="FF0000"/>
                </a:solidFill>
              </a:rPr>
              <a:t>Director: </a:t>
            </a:r>
            <a:r>
              <a:rPr b="1" lang="en">
                <a:solidFill>
                  <a:srgbClr val="FF0000"/>
                </a:solidFill>
              </a:rPr>
              <a:t>Mariano Barroso</a:t>
            </a:r>
            <a:endParaRPr b="1">
              <a:solidFill>
                <a:srgbClr val="FF0000"/>
              </a:solidFill>
            </a:endParaRPr>
          </a:p>
          <a:p>
            <a:pPr indent="0" lvl="0" marL="0" rtl="0" algn="l">
              <a:spcBef>
                <a:spcPts val="1600"/>
              </a:spcBef>
              <a:spcAft>
                <a:spcPts val="1600"/>
              </a:spcAft>
              <a:buNone/>
            </a:pPr>
            <a:r>
              <a:t/>
            </a:r>
            <a:endParaRPr b="1">
              <a:solidFill>
                <a:srgbClr val="0000FF"/>
              </a:solidFill>
            </a:endParaRPr>
          </a:p>
        </p:txBody>
      </p:sp>
      <p:pic>
        <p:nvPicPr>
          <p:cNvPr id="105" name="Google Shape;105;p18"/>
          <p:cNvPicPr preferRelativeResize="0"/>
          <p:nvPr/>
        </p:nvPicPr>
        <p:blipFill>
          <a:blip r:embed="rId3">
            <a:alphaModFix/>
          </a:blip>
          <a:stretch>
            <a:fillRect/>
          </a:stretch>
        </p:blipFill>
        <p:spPr>
          <a:xfrm>
            <a:off x="311700" y="572688"/>
            <a:ext cx="2247900" cy="1408895"/>
          </a:xfrm>
          <a:prstGeom prst="rect">
            <a:avLst/>
          </a:prstGeom>
          <a:noFill/>
          <a:ln>
            <a:noFill/>
          </a:ln>
        </p:spPr>
      </p:pic>
      <p:pic>
        <p:nvPicPr>
          <p:cNvPr id="106" name="Google Shape;106;p18"/>
          <p:cNvPicPr preferRelativeResize="0"/>
          <p:nvPr/>
        </p:nvPicPr>
        <p:blipFill>
          <a:blip r:embed="rId4">
            <a:alphaModFix/>
          </a:blip>
          <a:stretch>
            <a:fillRect/>
          </a:stretch>
        </p:blipFill>
        <p:spPr>
          <a:xfrm>
            <a:off x="7194576" y="981075"/>
            <a:ext cx="1637725" cy="2295376"/>
          </a:xfrm>
          <a:prstGeom prst="rect">
            <a:avLst/>
          </a:prstGeom>
          <a:noFill/>
          <a:ln>
            <a:noFill/>
          </a:ln>
        </p:spPr>
      </p:pic>
      <p:sp>
        <p:nvSpPr>
          <p:cNvPr id="107" name="Google Shape;107;p18"/>
          <p:cNvSpPr txBox="1"/>
          <p:nvPr/>
        </p:nvSpPr>
        <p:spPr>
          <a:xfrm>
            <a:off x="3213888" y="2998050"/>
            <a:ext cx="3326400" cy="21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https://www.youtube.com/watch?v=jo3ewX1-sd0</a:t>
            </a:r>
            <a:endParaRPr sz="1000"/>
          </a:p>
        </p:txBody>
      </p:sp>
      <p:pic>
        <p:nvPicPr>
          <p:cNvPr descr="Si quieres saber mas sobre esta película pincha aquí:&#10;http://decine21.com/peliculas/en-el-tiempo-de-las-mariposas-2174&#10;&#10;Todo sobre cine, películas, estrenos, noticias de cine, etc.. en:&#10;http://www.decine21.com" id="108" name="Google Shape;108;p18" title="&quot;En el tiempo de las mariposas&quot; (In the Time of the Butterflies) - Trailer VO">
            <a:hlinkClick r:id="rId5"/>
          </p:cNvPr>
          <p:cNvPicPr preferRelativeResize="0"/>
          <p:nvPr/>
        </p:nvPicPr>
        <p:blipFill>
          <a:blip r:embed="rId6">
            <a:alphaModFix/>
          </a:blip>
          <a:stretch>
            <a:fillRect/>
          </a:stretch>
        </p:blipFill>
        <p:spPr>
          <a:xfrm>
            <a:off x="3174850" y="702662"/>
            <a:ext cx="3060500" cy="2295375"/>
          </a:xfrm>
          <a:prstGeom prst="rect">
            <a:avLst/>
          </a:prstGeom>
          <a:noFill/>
          <a:ln>
            <a:noFill/>
          </a:ln>
        </p:spPr>
      </p:pic>
      <p:pic>
        <p:nvPicPr>
          <p:cNvPr id="109" name="Google Shape;109;p18"/>
          <p:cNvPicPr preferRelativeResize="0"/>
          <p:nvPr/>
        </p:nvPicPr>
        <p:blipFill>
          <a:blip r:embed="rId7">
            <a:alphaModFix/>
          </a:blip>
          <a:stretch>
            <a:fillRect/>
          </a:stretch>
        </p:blipFill>
        <p:spPr>
          <a:xfrm>
            <a:off x="570800" y="2133982"/>
            <a:ext cx="1988821" cy="119329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1000"/>
                                        <p:tgtEl>
                                          <p:spTgt spid="10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FC5E8"/>
        </a:solidFill>
      </p:bgPr>
    </p:bg>
    <p:spTree>
      <p:nvGrpSpPr>
        <p:cNvPr id="113" name="Shape 113"/>
        <p:cNvGrpSpPr/>
        <p:nvPr/>
      </p:nvGrpSpPr>
      <p:grpSpPr>
        <a:xfrm>
          <a:off x="0" y="0"/>
          <a:ext cx="0" cy="0"/>
          <a:chOff x="0" y="0"/>
          <a:chExt cx="0" cy="0"/>
        </a:xfrm>
      </p:grpSpPr>
      <p:sp>
        <p:nvSpPr>
          <p:cNvPr id="114" name="Google Shape;114;p19"/>
          <p:cNvSpPr txBox="1"/>
          <p:nvPr>
            <p:ph type="title"/>
          </p:nvPr>
        </p:nvSpPr>
        <p:spPr>
          <a:xfrm>
            <a:off x="2416275" y="0"/>
            <a:ext cx="5779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Evita:Historical events</a:t>
            </a:r>
            <a:endParaRPr>
              <a:solidFill>
                <a:srgbClr val="FF0000"/>
              </a:solidFill>
            </a:endParaRPr>
          </a:p>
        </p:txBody>
      </p:sp>
      <p:sp>
        <p:nvSpPr>
          <p:cNvPr id="115" name="Google Shape;115;p19"/>
          <p:cNvSpPr txBox="1"/>
          <p:nvPr>
            <p:ph idx="1" type="body"/>
          </p:nvPr>
        </p:nvSpPr>
        <p:spPr>
          <a:xfrm>
            <a:off x="959375" y="3702475"/>
            <a:ext cx="6874800" cy="142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FF0000"/>
                </a:solidFill>
              </a:rPr>
              <a:t>The hit musical based on the life of Evita Duarte, a B-picture Argentinian actress who eventually became the wife of Argentinian president Juan Perón, and the most beloved and hated woman in Argentina.</a:t>
            </a:r>
            <a:endParaRPr b="1" sz="1500">
              <a:solidFill>
                <a:srgbClr val="FF0000"/>
              </a:solidFill>
            </a:endParaRPr>
          </a:p>
          <a:p>
            <a:pPr indent="0" lvl="0" marL="0" rtl="0" algn="l">
              <a:spcBef>
                <a:spcPts val="1600"/>
              </a:spcBef>
              <a:spcAft>
                <a:spcPts val="1600"/>
              </a:spcAft>
              <a:buNone/>
            </a:pPr>
            <a:r>
              <a:rPr b="1" lang="en" sz="1500">
                <a:solidFill>
                  <a:srgbClr val="FF0000"/>
                </a:solidFill>
              </a:rPr>
              <a:t>Director: Alan Parker</a:t>
            </a:r>
            <a:endParaRPr b="1" sz="1500">
              <a:solidFill>
                <a:srgbClr val="FF0000"/>
              </a:solidFill>
            </a:endParaRPr>
          </a:p>
        </p:txBody>
      </p:sp>
      <p:pic>
        <p:nvPicPr>
          <p:cNvPr id="116" name="Google Shape;116;p19"/>
          <p:cNvPicPr preferRelativeResize="0"/>
          <p:nvPr/>
        </p:nvPicPr>
        <p:blipFill>
          <a:blip r:embed="rId3">
            <a:alphaModFix/>
          </a:blip>
          <a:stretch>
            <a:fillRect/>
          </a:stretch>
        </p:blipFill>
        <p:spPr>
          <a:xfrm>
            <a:off x="6147025" y="628225"/>
            <a:ext cx="2857500" cy="1600200"/>
          </a:xfrm>
          <a:prstGeom prst="rect">
            <a:avLst/>
          </a:prstGeom>
          <a:noFill/>
          <a:ln>
            <a:noFill/>
          </a:ln>
        </p:spPr>
      </p:pic>
      <p:pic>
        <p:nvPicPr>
          <p:cNvPr id="117" name="Google Shape;117;p19"/>
          <p:cNvPicPr preferRelativeResize="0"/>
          <p:nvPr/>
        </p:nvPicPr>
        <p:blipFill>
          <a:blip r:embed="rId4">
            <a:alphaModFix/>
          </a:blip>
          <a:stretch>
            <a:fillRect/>
          </a:stretch>
        </p:blipFill>
        <p:spPr>
          <a:xfrm>
            <a:off x="167475" y="572688"/>
            <a:ext cx="2537550" cy="1425850"/>
          </a:xfrm>
          <a:prstGeom prst="rect">
            <a:avLst/>
          </a:prstGeom>
          <a:noFill/>
          <a:ln>
            <a:noFill/>
          </a:ln>
        </p:spPr>
      </p:pic>
      <p:pic>
        <p:nvPicPr>
          <p:cNvPr id="118" name="Google Shape;118;p19"/>
          <p:cNvPicPr preferRelativeResize="0"/>
          <p:nvPr/>
        </p:nvPicPr>
        <p:blipFill>
          <a:blip r:embed="rId5">
            <a:alphaModFix/>
          </a:blip>
          <a:stretch>
            <a:fillRect/>
          </a:stretch>
        </p:blipFill>
        <p:spPr>
          <a:xfrm>
            <a:off x="167449" y="2108037"/>
            <a:ext cx="2537550" cy="1654558"/>
          </a:xfrm>
          <a:prstGeom prst="rect">
            <a:avLst/>
          </a:prstGeom>
          <a:noFill/>
          <a:ln>
            <a:noFill/>
          </a:ln>
        </p:spPr>
      </p:pic>
      <p:pic>
        <p:nvPicPr>
          <p:cNvPr id="119" name="Google Shape;119;p19"/>
          <p:cNvPicPr preferRelativeResize="0"/>
          <p:nvPr/>
        </p:nvPicPr>
        <p:blipFill>
          <a:blip r:embed="rId6">
            <a:alphaModFix/>
          </a:blip>
          <a:stretch>
            <a:fillRect/>
          </a:stretch>
        </p:blipFill>
        <p:spPr>
          <a:xfrm>
            <a:off x="6626200" y="2431135"/>
            <a:ext cx="1899156" cy="1238250"/>
          </a:xfrm>
          <a:prstGeom prst="rect">
            <a:avLst/>
          </a:prstGeom>
          <a:noFill/>
          <a:ln>
            <a:noFill/>
          </a:ln>
        </p:spPr>
      </p:pic>
      <p:sp>
        <p:nvSpPr>
          <p:cNvPr id="120" name="Google Shape;120;p19"/>
          <p:cNvSpPr txBox="1"/>
          <p:nvPr/>
        </p:nvSpPr>
        <p:spPr>
          <a:xfrm>
            <a:off x="3144225" y="2759050"/>
            <a:ext cx="3183600" cy="41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https://www.youtube.com/watch?v=Z88KbXcDd5o</a:t>
            </a:r>
            <a:endParaRPr sz="1000"/>
          </a:p>
        </p:txBody>
      </p:sp>
      <p:pic>
        <p:nvPicPr>
          <p:cNvPr descr="Description" id="121" name="Google Shape;121;p19" title="Evita Trailer">
            <a:hlinkClick r:id="rId7"/>
          </p:cNvPr>
          <p:cNvPicPr preferRelativeResize="0"/>
          <p:nvPr/>
        </p:nvPicPr>
        <p:blipFill>
          <a:blip r:embed="rId8">
            <a:alphaModFix/>
          </a:blip>
          <a:stretch>
            <a:fillRect/>
          </a:stretch>
        </p:blipFill>
        <p:spPr>
          <a:xfrm>
            <a:off x="3299612" y="641362"/>
            <a:ext cx="2732000" cy="2049000"/>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1000"/>
                                        <p:tgtEl>
                                          <p:spTgt spid="11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FC5E8"/>
        </a:solidFill>
      </p:bgPr>
    </p:bg>
    <p:spTree>
      <p:nvGrpSpPr>
        <p:cNvPr id="125" name="Shape 125"/>
        <p:cNvGrpSpPr/>
        <p:nvPr/>
      </p:nvGrpSpPr>
      <p:grpSpPr>
        <a:xfrm>
          <a:off x="0" y="0"/>
          <a:ext cx="0" cy="0"/>
          <a:chOff x="0" y="0"/>
          <a:chExt cx="0" cy="0"/>
        </a:xfrm>
      </p:grpSpPr>
      <p:sp>
        <p:nvSpPr>
          <p:cNvPr id="126" name="Google Shape;126;p20"/>
          <p:cNvSpPr txBox="1"/>
          <p:nvPr>
            <p:ph type="title"/>
          </p:nvPr>
        </p:nvSpPr>
        <p:spPr>
          <a:xfrm>
            <a:off x="2489650" y="45075"/>
            <a:ext cx="3421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Casi Casi: Cultural</a:t>
            </a:r>
            <a:endParaRPr>
              <a:solidFill>
                <a:srgbClr val="FF0000"/>
              </a:solidFill>
            </a:endParaRPr>
          </a:p>
        </p:txBody>
      </p:sp>
      <p:sp>
        <p:nvSpPr>
          <p:cNvPr id="127" name="Google Shape;127;p20"/>
          <p:cNvSpPr txBox="1"/>
          <p:nvPr>
            <p:ph idx="1" type="body"/>
          </p:nvPr>
        </p:nvSpPr>
        <p:spPr>
          <a:xfrm>
            <a:off x="1134600" y="3789000"/>
            <a:ext cx="6874800" cy="12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rPr>
              <a:t>Running for Student Council President will impress the popular girl, until she decides she wants to be president, too.</a:t>
            </a:r>
            <a:endParaRPr b="1">
              <a:solidFill>
                <a:srgbClr val="FF0000"/>
              </a:solidFill>
            </a:endParaRPr>
          </a:p>
          <a:p>
            <a:pPr indent="0" lvl="0" marL="0" rtl="0" algn="l">
              <a:spcBef>
                <a:spcPts val="1600"/>
              </a:spcBef>
              <a:spcAft>
                <a:spcPts val="1600"/>
              </a:spcAft>
              <a:buNone/>
            </a:pPr>
            <a:r>
              <a:rPr b="1" lang="en">
                <a:solidFill>
                  <a:srgbClr val="FF0000"/>
                </a:solidFill>
              </a:rPr>
              <a:t>Director: </a:t>
            </a:r>
            <a:r>
              <a:rPr b="1" lang="en">
                <a:solidFill>
                  <a:srgbClr val="FF0000"/>
                </a:solidFill>
              </a:rPr>
              <a:t>Jamie Valles and Tony Valles</a:t>
            </a:r>
            <a:endParaRPr b="1">
              <a:solidFill>
                <a:srgbClr val="FF0000"/>
              </a:solidFill>
            </a:endParaRPr>
          </a:p>
        </p:txBody>
      </p:sp>
      <p:pic>
        <p:nvPicPr>
          <p:cNvPr id="128" name="Google Shape;128;p20"/>
          <p:cNvPicPr preferRelativeResize="0"/>
          <p:nvPr/>
        </p:nvPicPr>
        <p:blipFill>
          <a:blip r:embed="rId3">
            <a:alphaModFix/>
          </a:blip>
          <a:stretch>
            <a:fillRect/>
          </a:stretch>
        </p:blipFill>
        <p:spPr>
          <a:xfrm>
            <a:off x="208300" y="617763"/>
            <a:ext cx="2545800" cy="1527480"/>
          </a:xfrm>
          <a:prstGeom prst="rect">
            <a:avLst/>
          </a:prstGeom>
          <a:noFill/>
          <a:ln>
            <a:noFill/>
          </a:ln>
        </p:spPr>
      </p:pic>
      <p:pic>
        <p:nvPicPr>
          <p:cNvPr id="129" name="Google Shape;129;p20"/>
          <p:cNvPicPr preferRelativeResize="0"/>
          <p:nvPr/>
        </p:nvPicPr>
        <p:blipFill>
          <a:blip r:embed="rId4">
            <a:alphaModFix/>
          </a:blip>
          <a:stretch>
            <a:fillRect/>
          </a:stretch>
        </p:blipFill>
        <p:spPr>
          <a:xfrm>
            <a:off x="429673" y="2394325"/>
            <a:ext cx="2324425" cy="1394664"/>
          </a:xfrm>
          <a:prstGeom prst="rect">
            <a:avLst/>
          </a:prstGeom>
          <a:noFill/>
          <a:ln>
            <a:noFill/>
          </a:ln>
        </p:spPr>
      </p:pic>
      <p:pic>
        <p:nvPicPr>
          <p:cNvPr id="130" name="Google Shape;130;p20"/>
          <p:cNvPicPr preferRelativeResize="0"/>
          <p:nvPr/>
        </p:nvPicPr>
        <p:blipFill>
          <a:blip r:embed="rId5">
            <a:alphaModFix/>
          </a:blip>
          <a:stretch>
            <a:fillRect/>
          </a:stretch>
        </p:blipFill>
        <p:spPr>
          <a:xfrm>
            <a:off x="6185825" y="368775"/>
            <a:ext cx="2545800" cy="1527475"/>
          </a:xfrm>
          <a:prstGeom prst="rect">
            <a:avLst/>
          </a:prstGeom>
          <a:noFill/>
          <a:ln>
            <a:noFill/>
          </a:ln>
        </p:spPr>
      </p:pic>
      <p:pic>
        <p:nvPicPr>
          <p:cNvPr id="131" name="Google Shape;131;p20"/>
          <p:cNvPicPr preferRelativeResize="0"/>
          <p:nvPr/>
        </p:nvPicPr>
        <p:blipFill>
          <a:blip r:embed="rId6">
            <a:alphaModFix/>
          </a:blip>
          <a:stretch>
            <a:fillRect/>
          </a:stretch>
        </p:blipFill>
        <p:spPr>
          <a:xfrm>
            <a:off x="6407200" y="2145300"/>
            <a:ext cx="2324425" cy="1394655"/>
          </a:xfrm>
          <a:prstGeom prst="rect">
            <a:avLst/>
          </a:prstGeom>
          <a:noFill/>
          <a:ln>
            <a:noFill/>
          </a:ln>
        </p:spPr>
      </p:pic>
      <p:sp>
        <p:nvSpPr>
          <p:cNvPr id="132" name="Google Shape;132;p20"/>
          <p:cNvSpPr txBox="1"/>
          <p:nvPr/>
        </p:nvSpPr>
        <p:spPr>
          <a:xfrm>
            <a:off x="3014338" y="2805313"/>
            <a:ext cx="3132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https://www.youtube.com/watch?v=rth_GbZW5Cg</a:t>
            </a:r>
            <a:endParaRPr sz="1000"/>
          </a:p>
        </p:txBody>
      </p:sp>
      <p:pic>
        <p:nvPicPr>
          <p:cNvPr descr="Trailer para la película puertorriqueña &quot;Casi casi&quot;,  la cual comienza en cines el 18 de enero." id="133" name="Google Shape;133;p20" title="CASI CASI Trailer">
            <a:hlinkClick r:id="rId7"/>
          </p:cNvPr>
          <p:cNvPicPr preferRelativeResize="0"/>
          <p:nvPr/>
        </p:nvPicPr>
        <p:blipFill>
          <a:blip r:embed="rId8">
            <a:alphaModFix/>
          </a:blip>
          <a:stretch>
            <a:fillRect/>
          </a:stretch>
        </p:blipFill>
        <p:spPr>
          <a:xfrm>
            <a:off x="3172800" y="715075"/>
            <a:ext cx="2815700" cy="2111775"/>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7"/>
                                        </p:tgtEl>
                                        <p:attrNameLst>
                                          <p:attrName>style.visibility</p:attrName>
                                        </p:attrNameLst>
                                      </p:cBhvr>
                                      <p:to>
                                        <p:strVal val="visible"/>
                                      </p:to>
                                    </p:set>
                                    <p:anim calcmode="lin" valueType="num">
                                      <p:cBhvr additive="base">
                                        <p:cTn dur="1000"/>
                                        <p:tgtEl>
                                          <p:spTgt spid="12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FC5E8"/>
        </a:solidFill>
      </p:bgPr>
    </p:bg>
    <p:spTree>
      <p:nvGrpSpPr>
        <p:cNvPr id="137" name="Shape 137"/>
        <p:cNvGrpSpPr/>
        <p:nvPr/>
      </p:nvGrpSpPr>
      <p:grpSpPr>
        <a:xfrm>
          <a:off x="0" y="0"/>
          <a:ext cx="0" cy="0"/>
          <a:chOff x="0" y="0"/>
          <a:chExt cx="0" cy="0"/>
        </a:xfrm>
      </p:grpSpPr>
      <p:sp>
        <p:nvSpPr>
          <p:cNvPr id="138" name="Google Shape;138;p21"/>
          <p:cNvSpPr txBox="1"/>
          <p:nvPr>
            <p:ph type="title"/>
          </p:nvPr>
        </p:nvSpPr>
        <p:spPr>
          <a:xfrm>
            <a:off x="3271600" y="156600"/>
            <a:ext cx="285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Coco: Culture</a:t>
            </a:r>
            <a:endParaRPr>
              <a:solidFill>
                <a:srgbClr val="FF0000"/>
              </a:solidFill>
            </a:endParaRPr>
          </a:p>
        </p:txBody>
      </p:sp>
      <p:sp>
        <p:nvSpPr>
          <p:cNvPr id="139" name="Google Shape;139;p21"/>
          <p:cNvSpPr txBox="1"/>
          <p:nvPr>
            <p:ph idx="1" type="body"/>
          </p:nvPr>
        </p:nvSpPr>
        <p:spPr>
          <a:xfrm>
            <a:off x="702400" y="3462275"/>
            <a:ext cx="8284200" cy="150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FF0000"/>
                </a:solidFill>
              </a:rPr>
              <a:t>Aspiring musician Miguel, confronted with his family's ancestral ban on music, enters the Land of the Dead to find his great-great-grandfather, a legendary singer.</a:t>
            </a:r>
            <a:endParaRPr b="1" sz="1600">
              <a:solidFill>
                <a:srgbClr val="FF0000"/>
              </a:solidFill>
            </a:endParaRPr>
          </a:p>
          <a:p>
            <a:pPr indent="0" lvl="0" marL="0" rtl="0" algn="l">
              <a:spcBef>
                <a:spcPts val="1600"/>
              </a:spcBef>
              <a:spcAft>
                <a:spcPts val="1600"/>
              </a:spcAft>
              <a:buNone/>
            </a:pPr>
            <a:r>
              <a:rPr b="1" lang="en" sz="1600">
                <a:solidFill>
                  <a:srgbClr val="FF0000"/>
                </a:solidFill>
              </a:rPr>
              <a:t>Director: </a:t>
            </a:r>
            <a:r>
              <a:rPr b="1" lang="en" sz="1600">
                <a:solidFill>
                  <a:srgbClr val="FF0000"/>
                </a:solidFill>
              </a:rPr>
              <a:t>Lee Unkrich</a:t>
            </a:r>
            <a:endParaRPr b="1" sz="1600">
              <a:solidFill>
                <a:srgbClr val="FF0000"/>
              </a:solidFill>
            </a:endParaRPr>
          </a:p>
        </p:txBody>
      </p:sp>
      <p:pic>
        <p:nvPicPr>
          <p:cNvPr id="140" name="Google Shape;140;p21"/>
          <p:cNvPicPr preferRelativeResize="0"/>
          <p:nvPr/>
        </p:nvPicPr>
        <p:blipFill>
          <a:blip r:embed="rId3">
            <a:alphaModFix/>
          </a:blip>
          <a:stretch>
            <a:fillRect/>
          </a:stretch>
        </p:blipFill>
        <p:spPr>
          <a:xfrm>
            <a:off x="236198" y="2040188"/>
            <a:ext cx="2509525" cy="1405350"/>
          </a:xfrm>
          <a:prstGeom prst="rect">
            <a:avLst/>
          </a:prstGeom>
          <a:noFill/>
          <a:ln>
            <a:noFill/>
          </a:ln>
        </p:spPr>
      </p:pic>
      <p:pic>
        <p:nvPicPr>
          <p:cNvPr id="141" name="Google Shape;141;p21"/>
          <p:cNvPicPr preferRelativeResize="0"/>
          <p:nvPr/>
        </p:nvPicPr>
        <p:blipFill>
          <a:blip r:embed="rId4">
            <a:alphaModFix/>
          </a:blip>
          <a:stretch>
            <a:fillRect/>
          </a:stretch>
        </p:blipFill>
        <p:spPr>
          <a:xfrm>
            <a:off x="181263" y="156600"/>
            <a:ext cx="2619375" cy="1743075"/>
          </a:xfrm>
          <a:prstGeom prst="rect">
            <a:avLst/>
          </a:prstGeom>
          <a:noFill/>
          <a:ln>
            <a:noFill/>
          </a:ln>
        </p:spPr>
      </p:pic>
      <p:pic>
        <p:nvPicPr>
          <p:cNvPr id="142" name="Google Shape;142;p21"/>
          <p:cNvPicPr preferRelativeResize="0"/>
          <p:nvPr/>
        </p:nvPicPr>
        <p:blipFill>
          <a:blip r:embed="rId5">
            <a:alphaModFix/>
          </a:blip>
          <a:stretch>
            <a:fillRect/>
          </a:stretch>
        </p:blipFill>
        <p:spPr>
          <a:xfrm>
            <a:off x="6129100" y="881688"/>
            <a:ext cx="2857500" cy="1187223"/>
          </a:xfrm>
          <a:prstGeom prst="rect">
            <a:avLst/>
          </a:prstGeom>
          <a:noFill/>
          <a:ln>
            <a:noFill/>
          </a:ln>
        </p:spPr>
      </p:pic>
      <p:sp>
        <p:nvSpPr>
          <p:cNvPr id="143" name="Google Shape;143;p21"/>
          <p:cNvSpPr txBox="1"/>
          <p:nvPr/>
        </p:nvSpPr>
        <p:spPr>
          <a:xfrm>
            <a:off x="3038775" y="2860775"/>
            <a:ext cx="3090300" cy="60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https://www.youtube.com/watch?v=Rvr68u6k5sI</a:t>
            </a:r>
            <a:endParaRPr sz="1000"/>
          </a:p>
        </p:txBody>
      </p:sp>
      <p:pic>
        <p:nvPicPr>
          <p:cNvPr descr="Watch the final trailer for Disney/Pixar’s Coco. On November 22, it’s showtime. Tickets for Coco are on sale now: bit.ly/CocoTix &#10;&#10;Disney/Pixar's Coco open in theatres in 3D November 22.&#10;&#10;Despite his family’s baffling generations-old ban on music, Miguel (voice of newcomer Anthony Gonzalez) dreams of becoming an accomplished musician like his idol, Ernesto de la Cruz (voice of Benjamin Bratt). Desperate to prove his talent, Miguel finds himself in the stunning and colorful Land of the Dead following a mysterious chain of events. Along the way, he meets charming trickster Hector (voice of Gael García Bernal), and together, they set off on an extraordinary journey to unlock the real story behind Miguel's family history. Directed by Lee Unkrich, co-directed by Adrian Molina and produced by Darla K. Anderson, Disney•Pixar’s “Coco” opens in U.S. theaters on Nov. 22, 2017. &#10;&#10;Hashtag: #PixarCoco&#10;Facebook:  https://www.facebook.com/PixarCoco&#10;Twitter:  https://twitter.com/pixarcoco&#10;Instagram: https://www.instagram.com/pixarcoco/" id="144" name="Google Shape;144;p21" title="Coco Official Final Trailer">
            <a:hlinkClick r:id="rId6"/>
          </p:cNvPr>
          <p:cNvPicPr preferRelativeResize="0"/>
          <p:nvPr/>
        </p:nvPicPr>
        <p:blipFill>
          <a:blip r:embed="rId7">
            <a:alphaModFix/>
          </a:blip>
          <a:stretch>
            <a:fillRect/>
          </a:stretch>
        </p:blipFill>
        <p:spPr>
          <a:xfrm>
            <a:off x="3191175" y="881700"/>
            <a:ext cx="2785525" cy="2089144"/>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1000"/>
                                        <p:tgtEl>
                                          <p:spTgt spid="13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